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sorterViewPr>
    <p:cViewPr>
      <p:scale>
        <a:sx n="100" d="100"/>
        <a:sy n="100" d="100"/>
      </p:scale>
      <p:origin x="0" y="-22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844675"/>
            <a:ext cx="7772400" cy="2041525"/>
          </a:xfrm>
          <a:prstGeom prst="rect">
            <a:avLst/>
          </a:prstGeom>
        </p:spPr>
        <p:txBody>
          <a:bodyPr/>
          <a:lstStyle/>
          <a:p>
            <a:r>
              <a:t>Title Text</a:t>
            </a:r>
          </a:p>
        </p:txBody>
      </p:sp>
      <p:sp>
        <p:nvSpPr>
          <p:cNvPr id="12" name="Body Level One…"/>
          <p:cNvSpPr txBox="1">
            <a:spLocks noGrp="1"/>
          </p:cNvSpPr>
          <p:nvPr>
            <p:ph type="body" sz="half"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algn="ctr">
              <a:buFontTx/>
              <a:defRPr>
                <a:solidFill>
                  <a:srgbClr val="888888"/>
                </a:solidFill>
              </a:defRPr>
            </a:lvl3pPr>
            <a:lvl4pPr algn="ctr">
              <a:buFontTx/>
              <a:defRPr>
                <a:solidFill>
                  <a:srgbClr val="888888"/>
                </a:solidFill>
              </a:defRPr>
            </a:lvl4pPr>
            <a:lvl5pPr algn="ctr">
              <a:buFontTx/>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Заголовок и вертикальный текст">
    <p:spTree>
      <p:nvGrpSpPr>
        <p:cNvPr id="1" name=""/>
        <p:cNvGrpSpPr/>
        <p:nvPr/>
      </p:nvGrpSpPr>
      <p:grpSpPr>
        <a:xfrm>
          <a:off x="0" y="0"/>
          <a:ext cx="0" cy="0"/>
          <a:chOff x="0" y="0"/>
          <a:chExt cx="0" cy="0"/>
        </a:xfrm>
      </p:grpSpPr>
      <p:sp>
        <p:nvSpPr>
          <p:cNvPr id="89" name="Title Text"/>
          <p:cNvSpPr txBox="1">
            <a:spLocks noGrp="1"/>
          </p:cNvSpPr>
          <p:nvPr>
            <p:ph type="title"/>
          </p:nvPr>
        </p:nvSpPr>
        <p:spPr>
          <a:prstGeom prst="rect">
            <a:avLst/>
          </a:prstGeom>
        </p:spPr>
        <p:txBody>
          <a:bodyPr/>
          <a:lstStyle/>
          <a:p>
            <a:r>
              <a:t>Title Text</a:t>
            </a:r>
          </a:p>
        </p:txBody>
      </p:sp>
      <p:sp>
        <p:nvSpPr>
          <p:cNvPr id="9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Вертикальный заголовок и текст">
    <p:spTree>
      <p:nvGrpSpPr>
        <p:cNvPr id="1" name=""/>
        <p:cNvGrpSpPr/>
        <p:nvPr/>
      </p:nvGrpSpPr>
      <p:grpSpPr>
        <a:xfrm>
          <a:off x="0" y="0"/>
          <a:ext cx="0" cy="0"/>
          <a:chOff x="0" y="0"/>
          <a:chExt cx="0" cy="0"/>
        </a:xfrm>
      </p:grpSpPr>
      <p:sp>
        <p:nvSpPr>
          <p:cNvPr id="98" name="Title Text"/>
          <p:cNvSpPr txBox="1">
            <a:spLocks noGrp="1"/>
          </p:cNvSpPr>
          <p:nvPr>
            <p:ph type="title"/>
          </p:nvPr>
        </p:nvSpPr>
        <p:spPr>
          <a:xfrm>
            <a:off x="6629400" y="0"/>
            <a:ext cx="2057400" cy="6400802"/>
          </a:xfrm>
          <a:prstGeom prst="rect">
            <a:avLst/>
          </a:prstGeom>
        </p:spPr>
        <p:txBody>
          <a:bodyPr/>
          <a:lstStyle/>
          <a:p>
            <a:r>
              <a:t>Title Text</a:t>
            </a:r>
          </a:p>
        </p:txBody>
      </p:sp>
      <p:sp>
        <p:nvSpPr>
          <p:cNvPr id="99" name="Body Level One…"/>
          <p:cNvSpPr txBox="1">
            <a:spLocks noGrp="1"/>
          </p:cNvSpPr>
          <p:nvPr>
            <p:ph type="body" idx="1"/>
          </p:nvPr>
        </p:nvSpPr>
        <p:spPr>
          <a:xfrm>
            <a:off x="457200" y="274638"/>
            <a:ext cx="6019800" cy="65833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661306" indent="-204106">
              <a:spcBef>
                <a:spcPts val="400"/>
              </a:spcBef>
              <a:buFontTx/>
              <a:defRPr sz="2000">
                <a:solidFill>
                  <a:srgbClr val="888888"/>
                </a:solidFill>
              </a:defRPr>
            </a:lvl2pPr>
            <a:lvl3pPr marL="1104900" indent="-190500">
              <a:spcBef>
                <a:spcPts val="400"/>
              </a:spcBef>
              <a:buFontTx/>
              <a:defRPr sz="2000">
                <a:solidFill>
                  <a:srgbClr val="888888"/>
                </a:solidFill>
              </a:defRPr>
            </a:lvl3pPr>
            <a:lvl4pPr marL="1600200" indent="-228600">
              <a:spcBef>
                <a:spcPts val="400"/>
              </a:spcBef>
              <a:buFontTx/>
              <a:defRPr sz="2000">
                <a:solidFill>
                  <a:srgbClr val="888888"/>
                </a:solidFill>
              </a:defRPr>
            </a:lvl4pPr>
            <a:lvl5pPr marL="2057400" indent="-228600">
              <a:spcBef>
                <a:spcPts val="400"/>
              </a:spcBef>
              <a:buFontTx/>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Два объекта">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Сравнение">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56810"/>
            <a:ext cx="8229600" cy="1178656"/>
          </a:xfrm>
          <a:prstGeom prst="rect">
            <a:avLst/>
          </a:prstGeom>
        </p:spPr>
        <p:txBody>
          <a:bodyPr/>
          <a:lstStyle/>
          <a:p>
            <a:r>
              <a:t>Title Text</a:t>
            </a:r>
          </a:p>
        </p:txBody>
      </p:sp>
      <p:sp>
        <p:nvSpPr>
          <p:cNvPr id="48" name="Body Level One…"/>
          <p:cNvSpPr txBox="1">
            <a:spLocks noGrp="1"/>
          </p:cNvSpPr>
          <p:nvPr>
            <p:ph type="body" sz="quarter" idx="1"/>
          </p:nvPr>
        </p:nvSpPr>
        <p:spPr>
          <a:xfrm>
            <a:off x="457200" y="1435464"/>
            <a:ext cx="4040188" cy="739412"/>
          </a:xfrm>
          <a:prstGeom prst="rect">
            <a:avLst/>
          </a:prstGeom>
        </p:spPr>
        <p:txBody>
          <a:bodyPr anchor="b"/>
          <a:lstStyle>
            <a:lvl1pPr marL="0" indent="0">
              <a:spcBef>
                <a:spcPts val="500"/>
              </a:spcBef>
              <a:buSzTx/>
              <a:buFontTx/>
              <a:buNone/>
              <a:defRPr sz="2400" b="1"/>
            </a:lvl1pPr>
            <a:lvl2pPr marL="702127" indent="-244927">
              <a:spcBef>
                <a:spcPts val="500"/>
              </a:spcBef>
              <a:buFontTx/>
              <a:defRPr sz="2400" b="1"/>
            </a:lvl2pPr>
            <a:lvl3pPr marL="1143000" indent="-228600">
              <a:spcBef>
                <a:spcPts val="500"/>
              </a:spcBef>
              <a:buFontTx/>
              <a:defRPr sz="2400" b="1"/>
            </a:lvl3pPr>
            <a:lvl4pPr marL="1645920" indent="-274319">
              <a:spcBef>
                <a:spcPts val="500"/>
              </a:spcBef>
              <a:buFontTx/>
              <a:defRPr sz="2400" b="1"/>
            </a:lvl4pPr>
            <a:lvl5pPr marL="2103120" indent="-274320">
              <a:spcBef>
                <a:spcPts val="500"/>
              </a:spcBef>
              <a:buFontTx/>
              <a:defRPr sz="2400" b="1"/>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56" name="Title Text"/>
          <p:cNvSpPr txBox="1">
            <a:spLocks noGrp="1"/>
          </p:cNvSpPr>
          <p:nvPr>
            <p:ph type="title"/>
          </p:nvPr>
        </p:nvSpPr>
        <p:spPr>
          <a:xfrm>
            <a:off x="457200" y="0"/>
            <a:ext cx="8229600" cy="1692277"/>
          </a:xfrm>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стой слайд">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Объект с подписью">
    <p:spTree>
      <p:nvGrpSpPr>
        <p:cNvPr id="1" name=""/>
        <p:cNvGrpSpPr/>
        <p:nvPr/>
      </p:nvGrpSpPr>
      <p:grpSpPr>
        <a:xfrm>
          <a:off x="0" y="0"/>
          <a:ext cx="0" cy="0"/>
          <a:chOff x="0" y="0"/>
          <a:chExt cx="0" cy="0"/>
        </a:xfrm>
      </p:grpSpPr>
      <p:sp>
        <p:nvSpPr>
          <p:cNvPr id="71" name="Title Text"/>
          <p:cNvSpPr txBox="1">
            <a:spLocks noGrp="1"/>
          </p:cNvSpPr>
          <p:nvPr>
            <p:ph type="title"/>
          </p:nvPr>
        </p:nvSpPr>
        <p:spPr>
          <a:xfrm>
            <a:off x="457200" y="0"/>
            <a:ext cx="3008316" cy="1435100"/>
          </a:xfrm>
          <a:prstGeom prst="rect">
            <a:avLst/>
          </a:prstGeom>
        </p:spPr>
        <p:txBody>
          <a:bodyPr anchor="b"/>
          <a:lstStyle>
            <a:lvl1pPr algn="l">
              <a:defRPr sz="2000" b="1"/>
            </a:lvl1pPr>
          </a:lstStyle>
          <a:p>
            <a:r>
              <a:t>Title Text</a:t>
            </a:r>
          </a:p>
        </p:txBody>
      </p:sp>
      <p:sp>
        <p:nvSpPr>
          <p:cNvPr id="72" name="Body Level One…"/>
          <p:cNvSpPr txBox="1">
            <a:spLocks noGrp="1"/>
          </p:cNvSpPr>
          <p:nvPr>
            <p:ph type="body" idx="1"/>
          </p:nvPr>
        </p:nvSpPr>
        <p:spPr>
          <a:xfrm>
            <a:off x="3575050" y="273050"/>
            <a:ext cx="5111750" cy="65849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исунок с подписью">
    <p:spTree>
      <p:nvGrpSpPr>
        <p:cNvPr id="1" name=""/>
        <p:cNvGrpSpPr/>
        <p:nvPr/>
      </p:nvGrpSpPr>
      <p:grpSpPr>
        <a:xfrm>
          <a:off x="0" y="0"/>
          <a:ext cx="0" cy="0"/>
          <a:chOff x="0" y="0"/>
          <a:chExt cx="0" cy="0"/>
        </a:xfrm>
      </p:grpSpPr>
      <p:sp>
        <p:nvSpPr>
          <p:cNvPr id="80" name="Title Text"/>
          <p:cNvSpPr txBox="1">
            <a:spLocks noGrp="1"/>
          </p:cNvSpPr>
          <p:nvPr>
            <p:ph type="title"/>
          </p:nvPr>
        </p:nvSpPr>
        <p:spPr>
          <a:xfrm>
            <a:off x="1792288" y="4800600"/>
            <a:ext cx="5486403" cy="566738"/>
          </a:xfrm>
          <a:prstGeom prst="rect">
            <a:avLst/>
          </a:prstGeom>
        </p:spPr>
        <p:txBody>
          <a:bodyPr anchor="b"/>
          <a:lstStyle>
            <a:lvl1pPr algn="l">
              <a:defRPr sz="2000" b="1"/>
            </a:lvl1pPr>
          </a:lstStyle>
          <a:p>
            <a:r>
              <a:t>Title Text</a:t>
            </a:r>
          </a:p>
        </p:txBody>
      </p:sp>
      <p:sp>
        <p:nvSpPr>
          <p:cNvPr id="81"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vl1pPr>
            <a:lvl2pPr marL="600073" indent="-142873">
              <a:spcBef>
                <a:spcPts val="300"/>
              </a:spcBef>
              <a:buFontTx/>
              <a:defRPr sz="1400"/>
            </a:lvl2pPr>
            <a:lvl3pPr marL="1047750" indent="-133350">
              <a:spcBef>
                <a:spcPts val="300"/>
              </a:spcBef>
              <a:buFontTx/>
              <a:defRPr sz="1400"/>
            </a:lvl3pPr>
            <a:lvl4pPr marL="1531619" indent="-160019">
              <a:spcBef>
                <a:spcPts val="300"/>
              </a:spcBef>
              <a:buFontTx/>
              <a:defRPr sz="1400"/>
            </a:lvl4pPr>
            <a:lvl5pPr marL="1988820" indent="-160020">
              <a:spcBef>
                <a:spcPts val="300"/>
              </a:spcBef>
              <a:buFontTx/>
              <a:defRPr sz="14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404290"/>
            <a:ext cx="21336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B257BEA-B079-401D-9EB3-04C4D2F84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9144000" cy="687324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81" name="РЕЛАКС И АНТИ-СТРЕСС…"/>
          <p:cNvSpPr txBox="1"/>
          <p:nvPr/>
        </p:nvSpPr>
        <p:spPr>
          <a:xfrm>
            <a:off x="611557" y="983055"/>
            <a:ext cx="5616630"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RELAX &amp; ANTI-STRESS </a:t>
            </a:r>
          </a:p>
          <a:p>
            <a:pPr>
              <a:lnSpc>
                <a:spcPts val="2500"/>
              </a:lnSpc>
            </a:pPr>
            <a:r>
              <a:rPr lang="en-US" sz="2800" dirty="0">
                <a:solidFill>
                  <a:srgbClr val="92D050"/>
                </a:solidFill>
                <a:latin typeface="Calibri"/>
                <a:ea typeface="Calibri"/>
                <a:cs typeface="Calibri"/>
                <a:sym typeface="Calibri"/>
              </a:rPr>
              <a:t>for urban dwellers</a:t>
            </a:r>
            <a:endParaRPr sz="2800" dirty="0">
              <a:solidFill>
                <a:srgbClr val="92D050"/>
              </a:solidFill>
              <a:latin typeface="Calibri"/>
              <a:ea typeface="Calibri"/>
              <a:cs typeface="Calibri"/>
              <a:sym typeface="Calibri"/>
            </a:endParaRPr>
          </a:p>
        </p:txBody>
      </p:sp>
      <p:sp>
        <p:nvSpPr>
          <p:cNvPr id="182" name="Биоэссенция снимает напряжение с кожи, оказывает антиоксидантный, тонизирующий и общеукрепляющий эффект.…"/>
          <p:cNvSpPr txBox="1"/>
          <p:nvPr/>
        </p:nvSpPr>
        <p:spPr>
          <a:xfrm>
            <a:off x="648802" y="2127373"/>
            <a:ext cx="3600405" cy="258531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relieves skin tension and has an antioxidant, toning and revitalizing effect. It nourishes and moisturizes the skin, improving its regeneration and firming facial contours. It normalizes the sebaceous glands’ activity, reducing inflammation, redness and dryness.</a:t>
            </a:r>
            <a:endParaRPr lang="ru-RU" dirty="0"/>
          </a:p>
        </p:txBody>
      </p:sp>
      <p:sp>
        <p:nvSpPr>
          <p:cNvPr id="183" name="• питает и укрепляет…"/>
          <p:cNvSpPr txBox="1"/>
          <p:nvPr/>
        </p:nvSpPr>
        <p:spPr>
          <a:xfrm>
            <a:off x="611557" y="3776538"/>
            <a:ext cx="4104461"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nourishing and strengthening</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relieving the tension</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protecting from stress</a:t>
            </a:r>
            <a:endParaRPr dirty="0">
              <a:solidFill>
                <a:srgbClr val="C27C83"/>
              </a:solidFill>
              <a:latin typeface="Calibri"/>
              <a:ea typeface="Calibri"/>
              <a:cs typeface="Calibri"/>
              <a:sym typeface="Calibri"/>
            </a:endParaRPr>
          </a:p>
        </p:txBody>
      </p:sp>
      <p:sp>
        <p:nvSpPr>
          <p:cNvPr id="184" name="Состав: эссенции плодов расторопши, кунжута, томата, апельсина, лимона, лайма, черной смородины, жимолости, готу колы, бамбука."/>
          <p:cNvSpPr txBox="1"/>
          <p:nvPr/>
        </p:nvSpPr>
        <p:spPr>
          <a:xfrm>
            <a:off x="598860" y="4951843"/>
            <a:ext cx="3500661"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the essences of </a:t>
            </a:r>
            <a:r>
              <a:rPr lang="en-US" sz="1400" dirty="0" err="1">
                <a:latin typeface="Calibri"/>
                <a:cs typeface="Calibri"/>
                <a:sym typeface="Calibri"/>
              </a:rPr>
              <a:t>Silybum</a:t>
            </a:r>
            <a:r>
              <a:rPr lang="en-US" sz="1400" dirty="0">
                <a:latin typeface="Calibri"/>
                <a:cs typeface="Calibri"/>
                <a:sym typeface="Calibri"/>
              </a:rPr>
              <a:t> </a:t>
            </a:r>
            <a:r>
              <a:rPr lang="en-US" sz="1400" dirty="0" err="1">
                <a:latin typeface="Calibri"/>
                <a:cs typeface="Calibri"/>
                <a:sym typeface="Calibri"/>
              </a:rPr>
              <a:t>marianum</a:t>
            </a:r>
            <a:r>
              <a:rPr lang="en-US" sz="1400" dirty="0">
                <a:latin typeface="Calibri"/>
                <a:cs typeface="Calibri"/>
                <a:sym typeface="Calibri"/>
              </a:rPr>
              <a:t>, Sesamum, Solanum </a:t>
            </a:r>
            <a:r>
              <a:rPr lang="en-US" sz="1400" dirty="0" err="1">
                <a:latin typeface="Calibri"/>
                <a:cs typeface="Calibri"/>
                <a:sym typeface="Calibri"/>
              </a:rPr>
              <a:t>lycopersicum</a:t>
            </a:r>
            <a:r>
              <a:rPr lang="en-US" sz="1400" dirty="0">
                <a:latin typeface="Calibri"/>
                <a:cs typeface="Calibri"/>
                <a:sym typeface="Calibri"/>
              </a:rPr>
              <a:t> (tomato), Citrus </a:t>
            </a:r>
            <a:r>
              <a:rPr lang="en-US" sz="1400" dirty="0" err="1">
                <a:latin typeface="Calibri"/>
                <a:cs typeface="Calibri"/>
                <a:sym typeface="Calibri"/>
              </a:rPr>
              <a:t>sinensis</a:t>
            </a:r>
            <a:r>
              <a:rPr lang="en-US" sz="1400" dirty="0">
                <a:latin typeface="Calibri"/>
                <a:cs typeface="Calibri"/>
                <a:sym typeface="Calibri"/>
              </a:rPr>
              <a:t> (orange), Citrus </a:t>
            </a:r>
            <a:r>
              <a:rPr lang="en-US" sz="1400" dirty="0" err="1">
                <a:latin typeface="Calibri"/>
                <a:cs typeface="Calibri"/>
                <a:sym typeface="Calibri"/>
              </a:rPr>
              <a:t>limonum</a:t>
            </a:r>
            <a:r>
              <a:rPr lang="en-US" sz="1400" dirty="0">
                <a:latin typeface="Calibri"/>
                <a:cs typeface="Calibri"/>
                <a:sym typeface="Calibri"/>
              </a:rPr>
              <a:t> (lemon), Citrus </a:t>
            </a:r>
            <a:r>
              <a:rPr lang="en-US" sz="1400" dirty="0" err="1">
                <a:latin typeface="Calibri"/>
                <a:cs typeface="Calibri"/>
                <a:sym typeface="Calibri"/>
              </a:rPr>
              <a:t>aurantifolia</a:t>
            </a:r>
            <a:r>
              <a:rPr lang="en-US" sz="1400" dirty="0">
                <a:latin typeface="Calibri"/>
                <a:cs typeface="Calibri"/>
                <a:sym typeface="Calibri"/>
              </a:rPr>
              <a:t> (lime), </a:t>
            </a:r>
            <a:r>
              <a:rPr lang="en-US" sz="1400" dirty="0" err="1">
                <a:latin typeface="Calibri"/>
                <a:cs typeface="Calibri"/>
                <a:sym typeface="Calibri"/>
              </a:rPr>
              <a:t>Ribes</a:t>
            </a:r>
            <a:r>
              <a:rPr lang="en-US" sz="1400" dirty="0">
                <a:latin typeface="Calibri"/>
                <a:cs typeface="Calibri"/>
                <a:sym typeface="Calibri"/>
              </a:rPr>
              <a:t> nigrum (</a:t>
            </a:r>
            <a:r>
              <a:rPr lang="en-US" sz="1400" dirty="0" err="1">
                <a:latin typeface="Calibri"/>
                <a:cs typeface="Calibri"/>
                <a:sym typeface="Calibri"/>
              </a:rPr>
              <a:t>blackcurrent</a:t>
            </a:r>
            <a:r>
              <a:rPr lang="en-US" sz="1400" dirty="0">
                <a:latin typeface="Calibri"/>
                <a:cs typeface="Calibri"/>
                <a:sym typeface="Calibri"/>
              </a:rPr>
              <a:t>), Lonicera, </a:t>
            </a:r>
            <a:r>
              <a:rPr lang="en-US" sz="1400" dirty="0" err="1">
                <a:latin typeface="Calibri"/>
                <a:cs typeface="Calibri"/>
                <a:sym typeface="Calibri"/>
              </a:rPr>
              <a:t>Centella</a:t>
            </a:r>
            <a:r>
              <a:rPr lang="en-US" sz="1400" dirty="0">
                <a:latin typeface="Calibri"/>
                <a:cs typeface="Calibri"/>
                <a:sym typeface="Calibri"/>
              </a:rPr>
              <a:t> </a:t>
            </a:r>
            <a:r>
              <a:rPr lang="en-US" sz="1400" dirty="0" err="1">
                <a:latin typeface="Calibri"/>
                <a:cs typeface="Calibri"/>
                <a:sym typeface="Calibri"/>
              </a:rPr>
              <a:t>asiatica</a:t>
            </a:r>
            <a:r>
              <a:rPr lang="en-US" sz="1400" dirty="0">
                <a:latin typeface="Calibri"/>
                <a:cs typeface="Calibri"/>
                <a:sym typeface="Calibri"/>
              </a:rPr>
              <a:t>, </a:t>
            </a:r>
            <a:r>
              <a:rPr lang="en-US" sz="1400" dirty="0" err="1">
                <a:latin typeface="Calibri"/>
                <a:cs typeface="Calibri"/>
                <a:sym typeface="Calibri"/>
              </a:rPr>
              <a:t>Bambusa</a:t>
            </a:r>
            <a:r>
              <a:rPr lang="en-US" sz="1400" dirty="0">
                <a:latin typeface="Calibri"/>
                <a:cs typeface="Calibri"/>
                <a:sym typeface="Calibri"/>
              </a:rPr>
              <a:t> </a:t>
            </a:r>
            <a:r>
              <a:rPr lang="en-US" sz="1400" dirty="0" err="1">
                <a:latin typeface="Calibri"/>
                <a:cs typeface="Calibri"/>
                <a:sym typeface="Calibri"/>
              </a:rPr>
              <a:t>aurundinavia</a:t>
            </a:r>
            <a:r>
              <a:rPr lang="en-US" sz="1400" dirty="0">
                <a:latin typeface="Calibri"/>
                <a:cs typeface="Calibri"/>
                <a:sym typeface="Calibri"/>
              </a:rPr>
              <a:t>.  </a:t>
            </a:r>
            <a:endParaRPr sz="1400" dirty="0">
              <a:latin typeface="Calibri"/>
              <a:ea typeface="Calibri"/>
              <a:cs typeface="Calibri"/>
              <a:sym typeface="Calibri"/>
            </a:endParaRPr>
          </a:p>
        </p:txBody>
      </p:sp>
      <p:sp>
        <p:nvSpPr>
          <p:cNvPr id="185" name="Line"/>
          <p:cNvSpPr/>
          <p:nvPr/>
        </p:nvSpPr>
        <p:spPr>
          <a:xfrm>
            <a:off x="648802" y="490319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86" name="image10.png" descr="image10.png"/>
          <p:cNvPicPr>
            <a:picLocks noChangeAspect="1"/>
          </p:cNvPicPr>
          <p:nvPr/>
        </p:nvPicPr>
        <p:blipFill>
          <a:blip r:embed="rId3">
            <a:extLst/>
          </a:blip>
          <a:stretch>
            <a:fillRect/>
          </a:stretch>
        </p:blipFill>
        <p:spPr>
          <a:xfrm>
            <a:off x="4353495" y="2132856"/>
            <a:ext cx="4176465" cy="2085983"/>
          </a:xfrm>
          <a:prstGeom prst="rect">
            <a:avLst/>
          </a:prstGeom>
          <a:ln w="12700">
            <a:miter lim="400000"/>
          </a:ln>
        </p:spPr>
      </p:pic>
      <p:sp>
        <p:nvSpPr>
          <p:cNvPr id="10" name="В коробке: 100 шт…">
            <a:extLst>
              <a:ext uri="{FF2B5EF4-FFF2-40B4-BE49-F238E27FC236}">
                <a16:creationId xmlns:a16="http://schemas.microsoft.com/office/drawing/2014/main" id="{ED13F787-EF39-43B5-AFA8-AE635775C445}"/>
              </a:ext>
            </a:extLst>
          </p:cNvPr>
          <p:cNvSpPr txBox="1"/>
          <p:nvPr/>
        </p:nvSpPr>
        <p:spPr>
          <a:xfrm>
            <a:off x="6001620" y="4972724"/>
            <a:ext cx="2493577" cy="9002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  </a:t>
            </a:r>
          </a:p>
          <a:p>
            <a:r>
              <a:rPr lang="en-US" dirty="0"/>
              <a:t>Shelf life: </a:t>
            </a:r>
            <a:r>
              <a:rPr lang="en-US" b="1" dirty="0"/>
              <a:t>24 months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90" name="ОТ УФ-СТРЕССА,…"/>
          <p:cNvSpPr txBox="1"/>
          <p:nvPr/>
        </p:nvSpPr>
        <p:spPr>
          <a:xfrm>
            <a:off x="611557" y="983055"/>
            <a:ext cx="5616630"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AGAINST UV-STRESS, </a:t>
            </a:r>
          </a:p>
          <a:p>
            <a:pPr>
              <a:lnSpc>
                <a:spcPts val="2500"/>
              </a:lnSpc>
            </a:pPr>
            <a:r>
              <a:rPr lang="en-US" sz="2800" dirty="0">
                <a:solidFill>
                  <a:srgbClr val="92D050"/>
                </a:solidFill>
                <a:latin typeface="Calibri"/>
                <a:ea typeface="Calibri"/>
                <a:cs typeface="Calibri"/>
                <a:sym typeface="Calibri"/>
              </a:rPr>
              <a:t>redness and pigmentation</a:t>
            </a:r>
            <a:endParaRPr sz="2800" dirty="0">
              <a:solidFill>
                <a:srgbClr val="92D050"/>
              </a:solidFill>
              <a:latin typeface="Calibri"/>
              <a:ea typeface="Calibri"/>
              <a:cs typeface="Calibri"/>
              <a:sym typeface="Calibri"/>
            </a:endParaRPr>
          </a:p>
        </p:txBody>
      </p:sp>
      <p:sp>
        <p:nvSpPr>
          <p:cNvPr id="191" name="Биоэссенция улучшает природные защитные механизмы кожи, помогает справиться…"/>
          <p:cNvSpPr txBox="1"/>
          <p:nvPr/>
        </p:nvSpPr>
        <p:spPr>
          <a:xfrm>
            <a:off x="611557" y="2060848"/>
            <a:ext cx="3600405"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improves the skin’s protective functions and helps it cope with </a:t>
            </a:r>
            <a:r>
              <a:rPr lang="en-US" dirty="0" err="1"/>
              <a:t>couperosis</a:t>
            </a:r>
            <a:r>
              <a:rPr lang="en-US" dirty="0"/>
              <a:t> and hyperpigmentation. It soothes, nourishes the skin with vitamins, evens out skin tone, and relieves irritation and redness. </a:t>
            </a:r>
            <a:endParaRPr dirty="0">
              <a:sym typeface="Calibri"/>
            </a:endParaRPr>
          </a:p>
        </p:txBody>
      </p:sp>
      <p:sp>
        <p:nvSpPr>
          <p:cNvPr id="192" name="• выравнивает тон…"/>
          <p:cNvSpPr txBox="1"/>
          <p:nvPr/>
        </p:nvSpPr>
        <p:spPr>
          <a:xfrm>
            <a:off x="611557" y="3772346"/>
            <a:ext cx="4104461" cy="929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evening out the tone</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eliminating redness</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regenerating</a:t>
            </a:r>
            <a:endParaRPr dirty="0">
              <a:solidFill>
                <a:srgbClr val="C27C83"/>
              </a:solidFill>
              <a:latin typeface="Calibri"/>
              <a:ea typeface="Calibri"/>
              <a:cs typeface="Calibri"/>
              <a:sym typeface="Calibri"/>
            </a:endParaRPr>
          </a:p>
        </p:txBody>
      </p:sp>
      <p:sp>
        <p:nvSpPr>
          <p:cNvPr id="193" name="Состав: эссенции шелковицы, авокадо, малины, кокоса, черного чая, шпината, куркумы, петрушки, семян моркови, шлемника байкальского."/>
          <p:cNvSpPr txBox="1"/>
          <p:nvPr/>
        </p:nvSpPr>
        <p:spPr>
          <a:xfrm>
            <a:off x="611560" y="4913743"/>
            <a:ext cx="3941738"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the essences of </a:t>
            </a:r>
            <a:r>
              <a:rPr lang="en-US" sz="1400" dirty="0" err="1">
                <a:latin typeface="Calibri"/>
                <a:cs typeface="Calibri"/>
                <a:sym typeface="Calibri"/>
              </a:rPr>
              <a:t>Morus</a:t>
            </a:r>
            <a:r>
              <a:rPr lang="en-US" sz="1400" dirty="0">
                <a:latin typeface="Calibri"/>
                <a:cs typeface="Calibri"/>
                <a:sym typeface="Calibri"/>
              </a:rPr>
              <a:t> </a:t>
            </a:r>
            <a:r>
              <a:rPr lang="en-US" sz="1400" dirty="0" err="1">
                <a:latin typeface="Calibri"/>
                <a:cs typeface="Calibri"/>
                <a:sym typeface="Calibri"/>
              </a:rPr>
              <a:t>nigra</a:t>
            </a:r>
            <a:r>
              <a:rPr lang="en-US" sz="1400" dirty="0">
                <a:latin typeface="Calibri"/>
                <a:cs typeface="Calibri"/>
                <a:sym typeface="Calibri"/>
              </a:rPr>
              <a:t>, </a:t>
            </a:r>
            <a:r>
              <a:rPr lang="en-US" sz="1400" dirty="0" err="1">
                <a:latin typeface="Calibri"/>
                <a:cs typeface="Calibri"/>
                <a:sym typeface="Calibri"/>
              </a:rPr>
              <a:t>Ahuacatl</a:t>
            </a:r>
            <a:r>
              <a:rPr lang="en-US" sz="1400" dirty="0">
                <a:latin typeface="Calibri"/>
                <a:cs typeface="Calibri"/>
                <a:sym typeface="Calibri"/>
              </a:rPr>
              <a:t>, </a:t>
            </a:r>
            <a:r>
              <a:rPr lang="en-US" sz="1400" dirty="0" err="1">
                <a:latin typeface="Calibri"/>
                <a:cs typeface="Calibri"/>
                <a:sym typeface="Calibri"/>
              </a:rPr>
              <a:t>Rubus</a:t>
            </a:r>
            <a:r>
              <a:rPr lang="en-US" sz="1400" dirty="0">
                <a:latin typeface="Calibri"/>
                <a:cs typeface="Calibri"/>
                <a:sym typeface="Calibri"/>
              </a:rPr>
              <a:t> </a:t>
            </a:r>
            <a:r>
              <a:rPr lang="en-US" sz="1400" dirty="0" err="1">
                <a:latin typeface="Calibri"/>
                <a:cs typeface="Calibri"/>
                <a:sym typeface="Calibri"/>
              </a:rPr>
              <a:t>idaeus</a:t>
            </a:r>
            <a:r>
              <a:rPr lang="en-US" sz="1400" dirty="0">
                <a:latin typeface="Calibri"/>
                <a:cs typeface="Calibri"/>
                <a:sym typeface="Calibri"/>
              </a:rPr>
              <a:t>, Cocos, Thea </a:t>
            </a:r>
            <a:r>
              <a:rPr lang="en-US" sz="1400" dirty="0" err="1">
                <a:latin typeface="Calibri"/>
                <a:cs typeface="Calibri"/>
                <a:sym typeface="Calibri"/>
              </a:rPr>
              <a:t>sinensis</a:t>
            </a:r>
            <a:r>
              <a:rPr lang="en-US" sz="1400" dirty="0">
                <a:latin typeface="Calibri"/>
                <a:cs typeface="Calibri"/>
                <a:sym typeface="Calibri"/>
              </a:rPr>
              <a:t> (tea), </a:t>
            </a:r>
            <a:r>
              <a:rPr lang="en-US" sz="1400" dirty="0" err="1">
                <a:latin typeface="Calibri"/>
                <a:cs typeface="Calibri"/>
                <a:sym typeface="Calibri"/>
              </a:rPr>
              <a:t>Spinacia</a:t>
            </a:r>
            <a:r>
              <a:rPr lang="en-US" sz="1400" dirty="0">
                <a:latin typeface="Calibri"/>
                <a:cs typeface="Calibri"/>
                <a:sym typeface="Calibri"/>
              </a:rPr>
              <a:t> oleracea, Curcuma longa, Petroselinum </a:t>
            </a:r>
            <a:r>
              <a:rPr lang="en-US" sz="1400" dirty="0" err="1">
                <a:latin typeface="Calibri"/>
                <a:cs typeface="Calibri"/>
                <a:sym typeface="Calibri"/>
              </a:rPr>
              <a:t>crispum</a:t>
            </a:r>
            <a:r>
              <a:rPr lang="en-US" sz="1400" dirty="0">
                <a:latin typeface="Calibri"/>
                <a:cs typeface="Calibri"/>
                <a:sym typeface="Calibri"/>
              </a:rPr>
              <a:t> (parsley), Daucus </a:t>
            </a:r>
            <a:r>
              <a:rPr lang="en-US" sz="1400" dirty="0" err="1">
                <a:latin typeface="Calibri"/>
                <a:cs typeface="Calibri"/>
                <a:sym typeface="Calibri"/>
              </a:rPr>
              <a:t>carota</a:t>
            </a:r>
            <a:r>
              <a:rPr lang="en-US" sz="1400" dirty="0">
                <a:latin typeface="Calibri"/>
                <a:cs typeface="Calibri"/>
                <a:sym typeface="Calibri"/>
              </a:rPr>
              <a:t> (carrot), </a:t>
            </a:r>
            <a:r>
              <a:rPr lang="en-US" sz="1400" dirty="0" err="1">
                <a:latin typeface="Calibri"/>
                <a:cs typeface="Calibri"/>
                <a:sym typeface="Calibri"/>
              </a:rPr>
              <a:t>Scutellaria</a:t>
            </a:r>
            <a:r>
              <a:rPr lang="en-US" sz="1400" dirty="0">
                <a:latin typeface="Calibri"/>
                <a:cs typeface="Calibri"/>
                <a:sym typeface="Calibri"/>
              </a:rPr>
              <a:t> </a:t>
            </a:r>
            <a:r>
              <a:rPr lang="en-US" sz="1400" dirty="0" err="1">
                <a:latin typeface="Calibri"/>
                <a:cs typeface="Calibri"/>
                <a:sym typeface="Calibri"/>
              </a:rPr>
              <a:t>baicalensis</a:t>
            </a:r>
            <a:r>
              <a:rPr lang="en-US" sz="1400" dirty="0">
                <a:latin typeface="Calibri"/>
                <a:cs typeface="Calibri"/>
                <a:sym typeface="Calibri"/>
              </a:rPr>
              <a:t>. </a:t>
            </a:r>
            <a:endParaRPr sz="1400" dirty="0">
              <a:latin typeface="Calibri"/>
              <a:ea typeface="Calibri"/>
              <a:cs typeface="Calibri"/>
              <a:sym typeface="Calibri"/>
            </a:endParaRPr>
          </a:p>
        </p:txBody>
      </p:sp>
      <p:sp>
        <p:nvSpPr>
          <p:cNvPr id="194" name="Line"/>
          <p:cNvSpPr/>
          <p:nvPr/>
        </p:nvSpPr>
        <p:spPr>
          <a:xfrm>
            <a:off x="648802" y="487779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95" name="image11.png" descr="image11.png"/>
          <p:cNvPicPr>
            <a:picLocks noChangeAspect="1"/>
          </p:cNvPicPr>
          <p:nvPr/>
        </p:nvPicPr>
        <p:blipFill>
          <a:blip r:embed="rId3">
            <a:extLst/>
          </a:blip>
          <a:stretch>
            <a:fillRect/>
          </a:stretch>
        </p:blipFill>
        <p:spPr>
          <a:xfrm>
            <a:off x="4353495" y="2060848"/>
            <a:ext cx="4176467" cy="2077007"/>
          </a:xfrm>
          <a:prstGeom prst="rect">
            <a:avLst/>
          </a:prstGeom>
          <a:ln w="12700">
            <a:miter lim="400000"/>
          </a:ln>
        </p:spPr>
      </p:pic>
      <p:sp>
        <p:nvSpPr>
          <p:cNvPr id="10" name="В коробке: 100 шт…">
            <a:extLst>
              <a:ext uri="{FF2B5EF4-FFF2-40B4-BE49-F238E27FC236}">
                <a16:creationId xmlns:a16="http://schemas.microsoft.com/office/drawing/2014/main" id="{F2A5B9DF-6897-49EE-AAC5-4178C42961C3}"/>
              </a:ext>
            </a:extLst>
          </p:cNvPr>
          <p:cNvSpPr txBox="1"/>
          <p:nvPr/>
        </p:nvSpPr>
        <p:spPr>
          <a:xfrm>
            <a:off x="6001620" y="4958325"/>
            <a:ext cx="2493577" cy="9002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  </a:t>
            </a:r>
          </a:p>
          <a:p>
            <a:r>
              <a:rPr lang="en-US" dirty="0"/>
              <a:t>Shelf life: </a:t>
            </a:r>
            <a:r>
              <a:rPr lang="en-US" b="1" dirty="0"/>
              <a:t>24 months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99" name="ЧИСТОТА И СВЕЖЕСТЬ…"/>
          <p:cNvSpPr txBox="1"/>
          <p:nvPr/>
        </p:nvSpPr>
        <p:spPr>
          <a:xfrm>
            <a:off x="611557" y="983055"/>
            <a:ext cx="5616630"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PURITY AND FRESHNESS</a:t>
            </a:r>
          </a:p>
          <a:p>
            <a:pPr>
              <a:lnSpc>
                <a:spcPts val="2500"/>
              </a:lnSpc>
            </a:pPr>
            <a:r>
              <a:rPr lang="en-US" sz="2800" dirty="0">
                <a:solidFill>
                  <a:srgbClr val="92D050"/>
                </a:solidFill>
                <a:latin typeface="Calibri"/>
                <a:ea typeface="Calibri"/>
                <a:cs typeface="Calibri"/>
                <a:sym typeface="Calibri"/>
              </a:rPr>
              <a:t>for problem skin</a:t>
            </a:r>
            <a:endParaRPr sz="2800" dirty="0">
              <a:solidFill>
                <a:srgbClr val="92D050"/>
              </a:solidFill>
              <a:latin typeface="Calibri"/>
              <a:ea typeface="Calibri"/>
              <a:cs typeface="Calibri"/>
              <a:sym typeface="Calibri"/>
            </a:endParaRPr>
          </a:p>
        </p:txBody>
      </p:sp>
      <p:sp>
        <p:nvSpPr>
          <p:cNvPr id="200" name="Биоэссенция возвращает проблемной коже свежесть и спокойствие. Нормализует обменные процессы и работу сальных желез, выводит из клеток токсины, уменьшает воспаление, сухость и раздражение. Выравнивает тон и рельеф кожи, восстанав-ливает и тонизирует ее."/>
          <p:cNvSpPr txBox="1"/>
          <p:nvPr/>
        </p:nvSpPr>
        <p:spPr>
          <a:xfrm>
            <a:off x="611558" y="2071908"/>
            <a:ext cx="3600405"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detoxifies the skin cells, reduces inflammation, redness and irritation, making problem and acne skin feel and look fresh and calm again. It tones the skin, normalizes sebum production and evens out the skin’s tone and texture.</a:t>
            </a:r>
            <a:endParaRPr lang="ru-RU" dirty="0"/>
          </a:p>
        </p:txBody>
      </p:sp>
      <p:sp>
        <p:nvSpPr>
          <p:cNvPr id="201" name="• оказывает детокс-эффект…"/>
          <p:cNvSpPr txBox="1"/>
          <p:nvPr/>
        </p:nvSpPr>
        <p:spPr>
          <a:xfrm>
            <a:off x="611557" y="3827264"/>
            <a:ext cx="4104461" cy="929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detoxifying</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reducing inflammation</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regenerating</a:t>
            </a:r>
            <a:endParaRPr dirty="0">
              <a:solidFill>
                <a:srgbClr val="C27C83"/>
              </a:solidFill>
              <a:latin typeface="Calibri"/>
              <a:ea typeface="Calibri"/>
              <a:cs typeface="Calibri"/>
              <a:sym typeface="Calibri"/>
            </a:endParaRPr>
          </a:p>
        </p:txBody>
      </p:sp>
      <p:sp>
        <p:nvSpPr>
          <p:cNvPr id="202" name="Состав: эссенции рисовых отрубей, мха и торфа сфагнума, кипрея, фенхеля, фиалки, таволги, коры белой ивы, ромашки, кардамона."/>
          <p:cNvSpPr txBox="1"/>
          <p:nvPr/>
        </p:nvSpPr>
        <p:spPr>
          <a:xfrm>
            <a:off x="624260" y="4909519"/>
            <a:ext cx="3808735"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the essences of Oryza </a:t>
            </a:r>
            <a:r>
              <a:rPr lang="en-US" sz="1400" dirty="0" err="1">
                <a:latin typeface="Calibri"/>
                <a:cs typeface="Calibri"/>
                <a:sym typeface="Calibri"/>
              </a:rPr>
              <a:t>sativali</a:t>
            </a:r>
            <a:r>
              <a:rPr lang="en-US" sz="1400" dirty="0">
                <a:latin typeface="Calibri"/>
                <a:cs typeface="Calibri"/>
                <a:sym typeface="Calibri"/>
              </a:rPr>
              <a:t> (rice), Sphagnum, </a:t>
            </a:r>
            <a:r>
              <a:rPr lang="en-US" sz="1400" dirty="0" err="1">
                <a:latin typeface="Calibri"/>
                <a:cs typeface="Calibri"/>
                <a:sym typeface="Calibri"/>
              </a:rPr>
              <a:t>Chamaenerion</a:t>
            </a:r>
            <a:r>
              <a:rPr lang="en-US" sz="1400" dirty="0">
                <a:latin typeface="Calibri"/>
                <a:cs typeface="Calibri"/>
                <a:sym typeface="Calibri"/>
              </a:rPr>
              <a:t> </a:t>
            </a:r>
            <a:r>
              <a:rPr lang="en-US" sz="1400" dirty="0" err="1">
                <a:latin typeface="Calibri"/>
                <a:cs typeface="Calibri"/>
                <a:sym typeface="Calibri"/>
              </a:rPr>
              <a:t>angustifolium</a:t>
            </a:r>
            <a:r>
              <a:rPr lang="en-US" sz="1400" dirty="0">
                <a:latin typeface="Calibri"/>
                <a:cs typeface="Calibri"/>
                <a:sym typeface="Calibri"/>
              </a:rPr>
              <a:t>, </a:t>
            </a:r>
            <a:r>
              <a:rPr lang="en-US" sz="1400" dirty="0" err="1">
                <a:latin typeface="Calibri"/>
                <a:cs typeface="Calibri"/>
                <a:sym typeface="Calibri"/>
              </a:rPr>
              <a:t>Foeniculum</a:t>
            </a:r>
            <a:r>
              <a:rPr lang="en-US" sz="1400" dirty="0">
                <a:latin typeface="Calibri"/>
                <a:cs typeface="Calibri"/>
                <a:sym typeface="Calibri"/>
              </a:rPr>
              <a:t> Vulgare, Viola tricolor, </a:t>
            </a:r>
            <a:r>
              <a:rPr lang="en-US" sz="1400" dirty="0" err="1">
                <a:latin typeface="Calibri"/>
                <a:cs typeface="Calibri"/>
                <a:sym typeface="Calibri"/>
              </a:rPr>
              <a:t>Spiraea</a:t>
            </a:r>
            <a:r>
              <a:rPr lang="en-US" sz="1400" dirty="0">
                <a:latin typeface="Calibri"/>
                <a:cs typeface="Calibri"/>
                <a:sym typeface="Calibri"/>
              </a:rPr>
              <a:t> </a:t>
            </a:r>
            <a:r>
              <a:rPr lang="en-US" sz="1400" dirty="0" err="1">
                <a:latin typeface="Calibri"/>
                <a:cs typeface="Calibri"/>
                <a:sym typeface="Calibri"/>
              </a:rPr>
              <a:t>beauverdiana</a:t>
            </a:r>
            <a:r>
              <a:rPr lang="en-US" sz="1400" dirty="0">
                <a:latin typeface="Calibri"/>
                <a:cs typeface="Calibri"/>
                <a:sym typeface="Calibri"/>
              </a:rPr>
              <a:t>, Salix alba (willow), </a:t>
            </a:r>
            <a:r>
              <a:rPr lang="en-US" sz="1400" dirty="0" err="1">
                <a:latin typeface="Calibri"/>
                <a:cs typeface="Calibri"/>
                <a:sym typeface="Calibri"/>
              </a:rPr>
              <a:t>Elettaria</a:t>
            </a:r>
            <a:r>
              <a:rPr lang="en-US" sz="1400" dirty="0">
                <a:latin typeface="Calibri"/>
                <a:cs typeface="Calibri"/>
                <a:sym typeface="Calibri"/>
              </a:rPr>
              <a:t> </a:t>
            </a:r>
            <a:r>
              <a:rPr lang="en-US" sz="1400" dirty="0" err="1">
                <a:latin typeface="Calibri"/>
                <a:cs typeface="Calibri"/>
                <a:sym typeface="Calibri"/>
              </a:rPr>
              <a:t>Cardamomum</a:t>
            </a:r>
            <a:r>
              <a:rPr lang="en-US" sz="1400" dirty="0">
                <a:latin typeface="Calibri"/>
                <a:cs typeface="Calibri"/>
                <a:sym typeface="Calibri"/>
              </a:rPr>
              <a:t>, Chamomilla </a:t>
            </a:r>
            <a:r>
              <a:rPr lang="en-US" sz="1400" dirty="0" err="1">
                <a:latin typeface="Calibri"/>
                <a:cs typeface="Calibri"/>
                <a:sym typeface="Calibri"/>
              </a:rPr>
              <a:t>recutita</a:t>
            </a:r>
            <a:r>
              <a:rPr lang="en-US" sz="1400" dirty="0">
                <a:latin typeface="Calibri"/>
                <a:cs typeface="Calibri"/>
                <a:sym typeface="Calibri"/>
              </a:rPr>
              <a:t>. </a:t>
            </a:r>
            <a:endParaRPr sz="1400" dirty="0">
              <a:latin typeface="Calibri"/>
              <a:ea typeface="Calibri"/>
              <a:cs typeface="Calibri"/>
              <a:sym typeface="Calibri"/>
            </a:endParaRPr>
          </a:p>
        </p:txBody>
      </p:sp>
      <p:sp>
        <p:nvSpPr>
          <p:cNvPr id="203" name="Line"/>
          <p:cNvSpPr/>
          <p:nvPr/>
        </p:nvSpPr>
        <p:spPr>
          <a:xfrm>
            <a:off x="648802" y="491428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204" name="image12.png" descr="image12.png"/>
          <p:cNvPicPr>
            <a:picLocks noChangeAspect="1"/>
          </p:cNvPicPr>
          <p:nvPr/>
        </p:nvPicPr>
        <p:blipFill>
          <a:blip r:embed="rId3">
            <a:extLst/>
          </a:blip>
          <a:stretch>
            <a:fillRect/>
          </a:stretch>
        </p:blipFill>
        <p:spPr>
          <a:xfrm>
            <a:off x="4353493" y="2137355"/>
            <a:ext cx="4176466" cy="2083733"/>
          </a:xfrm>
          <a:prstGeom prst="rect">
            <a:avLst/>
          </a:prstGeom>
          <a:ln w="12700">
            <a:miter lim="400000"/>
          </a:ln>
        </p:spPr>
      </p:pic>
      <p:sp>
        <p:nvSpPr>
          <p:cNvPr id="10" name="В коробке: 100 шт…">
            <a:extLst>
              <a:ext uri="{FF2B5EF4-FFF2-40B4-BE49-F238E27FC236}">
                <a16:creationId xmlns:a16="http://schemas.microsoft.com/office/drawing/2014/main" id="{537EDC8E-5166-49CC-A33B-13F33C9279F6}"/>
              </a:ext>
            </a:extLst>
          </p:cNvPr>
          <p:cNvSpPr txBox="1"/>
          <p:nvPr/>
        </p:nvSpPr>
        <p:spPr>
          <a:xfrm>
            <a:off x="6036382" y="4974699"/>
            <a:ext cx="2493577" cy="9002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  </a:t>
            </a:r>
          </a:p>
          <a:p>
            <a:r>
              <a:rPr lang="en-US" dirty="0"/>
              <a:t>Shelf life: </a:t>
            </a:r>
            <a:r>
              <a:rPr lang="en-US" b="1" dirty="0"/>
              <a:t>24 months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208" name="БИОЭССЕНЦИИ ДЛЯ КОЖИ"/>
          <p:cNvSpPr txBox="1"/>
          <p:nvPr/>
        </p:nvSpPr>
        <p:spPr>
          <a:xfrm>
            <a:off x="899590" y="1340766"/>
            <a:ext cx="4798970" cy="107721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200" b="1">
                <a:solidFill>
                  <a:srgbClr val="C27C83"/>
                </a:solidFill>
                <a:latin typeface="Calibri"/>
                <a:ea typeface="Calibri"/>
                <a:cs typeface="Calibri"/>
                <a:sym typeface="Calibri"/>
              </a:defRPr>
            </a:lvl1pPr>
          </a:lstStyle>
          <a:p>
            <a:pPr>
              <a:defRPr sz="1800" b="0">
                <a:solidFill>
                  <a:srgbClr val="000000"/>
                </a:solidFill>
              </a:defRPr>
            </a:pPr>
            <a:r>
              <a:rPr lang="en-US" sz="3200" b="1" dirty="0">
                <a:solidFill>
                  <a:srgbClr val="C27C83"/>
                </a:solidFill>
              </a:rPr>
              <a:t>BIO ESSENCES </a:t>
            </a:r>
          </a:p>
          <a:p>
            <a:pPr>
              <a:defRPr sz="1800" b="0">
                <a:solidFill>
                  <a:srgbClr val="000000"/>
                </a:solidFill>
              </a:defRPr>
            </a:pPr>
            <a:r>
              <a:rPr lang="en-US" sz="3200" b="1" dirty="0">
                <a:solidFill>
                  <a:srgbClr val="C27C83"/>
                </a:solidFill>
              </a:rPr>
              <a:t>FOR THE SKIN</a:t>
            </a:r>
            <a:endParaRPr sz="3200" b="1" dirty="0">
              <a:solidFill>
                <a:srgbClr val="C27C83"/>
              </a:solidFill>
            </a:endParaRPr>
          </a:p>
        </p:txBody>
      </p:sp>
      <p:sp>
        <p:nvSpPr>
          <p:cNvPr id="209" name="Натуральные…"/>
          <p:cNvSpPr txBox="1"/>
          <p:nvPr/>
        </p:nvSpPr>
        <p:spPr>
          <a:xfrm>
            <a:off x="899591" y="2723436"/>
            <a:ext cx="1376335" cy="15696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rPr lang="en-US" sz="3200" b="1" dirty="0">
                <a:solidFill>
                  <a:srgbClr val="92D050"/>
                </a:solidFill>
                <a:latin typeface="Calibri"/>
                <a:ea typeface="Calibri"/>
                <a:cs typeface="Calibri"/>
                <a:sym typeface="Calibri"/>
              </a:rPr>
              <a:t>Natural</a:t>
            </a:r>
            <a:endParaRPr dirty="0">
              <a:latin typeface="Calibri"/>
              <a:ea typeface="Calibri"/>
              <a:cs typeface="Calibri"/>
              <a:sym typeface="Calibri"/>
            </a:endParaRPr>
          </a:p>
          <a:p>
            <a:r>
              <a:rPr lang="en-US" sz="3200" b="1" dirty="0">
                <a:solidFill>
                  <a:srgbClr val="92D050"/>
                </a:solidFill>
                <a:latin typeface="Calibri"/>
                <a:ea typeface="Calibri"/>
                <a:cs typeface="Calibri"/>
                <a:sym typeface="Calibri"/>
              </a:rPr>
              <a:t>Fresh</a:t>
            </a:r>
            <a:endParaRPr dirty="0">
              <a:latin typeface="Calibri"/>
              <a:ea typeface="Calibri"/>
              <a:cs typeface="Calibri"/>
              <a:sym typeface="Calibri"/>
            </a:endParaRPr>
          </a:p>
          <a:p>
            <a:r>
              <a:rPr lang="en-US" sz="3200" b="1" dirty="0">
                <a:solidFill>
                  <a:srgbClr val="92D050"/>
                </a:solidFill>
                <a:latin typeface="Calibri"/>
                <a:ea typeface="Calibri"/>
                <a:cs typeface="Calibri"/>
                <a:sym typeface="Calibri"/>
              </a:rPr>
              <a:t>Potent</a:t>
            </a:r>
            <a:endParaRPr sz="3200" b="1" dirty="0">
              <a:solidFill>
                <a:srgbClr val="92D050"/>
              </a:solidFill>
              <a:latin typeface="Calibri"/>
              <a:ea typeface="Calibri"/>
              <a:cs typeface="Calibri"/>
              <a:sym typeface="Calibri"/>
            </a:endParaRPr>
          </a:p>
        </p:txBody>
      </p:sp>
      <p:pic>
        <p:nvPicPr>
          <p:cNvPr id="210" name="image2.png" descr="image2.png"/>
          <p:cNvPicPr>
            <a:picLocks noChangeAspect="1"/>
          </p:cNvPicPr>
          <p:nvPr/>
        </p:nvPicPr>
        <p:blipFill>
          <a:blip r:embed="rId3">
            <a:extLst/>
          </a:blip>
          <a:stretch>
            <a:fillRect/>
          </a:stretch>
        </p:blipFill>
        <p:spPr>
          <a:xfrm>
            <a:off x="6224685" y="1628799"/>
            <a:ext cx="2541468" cy="52292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2.png" descr="image2.png"/>
          <p:cNvPicPr>
            <a:picLocks noChangeAspect="1"/>
          </p:cNvPicPr>
          <p:nvPr/>
        </p:nvPicPr>
        <p:blipFill>
          <a:blip r:embed="rId2">
            <a:extLst/>
          </a:blip>
          <a:stretch>
            <a:fillRect/>
          </a:stretch>
        </p:blipFill>
        <p:spPr>
          <a:xfrm>
            <a:off x="6478685" y="1628799"/>
            <a:ext cx="2541468" cy="5229201"/>
          </a:xfrm>
          <a:prstGeom prst="rect">
            <a:avLst/>
          </a:prstGeom>
          <a:ln w="12700">
            <a:miter lim="400000"/>
          </a:ln>
        </p:spPr>
      </p:pic>
      <p:pic>
        <p:nvPicPr>
          <p:cNvPr id="112" name="image3.png" descr="image3.png"/>
          <p:cNvPicPr>
            <a:picLocks noChangeAspect="1"/>
          </p:cNvPicPr>
          <p:nvPr/>
        </p:nvPicPr>
        <p:blipFill>
          <a:blip r:embed="rId3">
            <a:extLst/>
          </a:blip>
          <a:stretch>
            <a:fillRect/>
          </a:stretch>
        </p:blipFill>
        <p:spPr>
          <a:xfrm>
            <a:off x="7020272" y="548679"/>
            <a:ext cx="1512171" cy="756087"/>
          </a:xfrm>
          <a:prstGeom prst="rect">
            <a:avLst/>
          </a:prstGeom>
          <a:ln w="12700">
            <a:miter lim="400000"/>
          </a:ln>
        </p:spPr>
      </p:pic>
      <p:sp>
        <p:nvSpPr>
          <p:cNvPr id="113" name="НОВОЕ РЕШЕНИЕ В КОСМЕТОЛОГИИ –…"/>
          <p:cNvSpPr txBox="1"/>
          <p:nvPr/>
        </p:nvSpPr>
        <p:spPr>
          <a:xfrm>
            <a:off x="823717" y="596882"/>
            <a:ext cx="5616630" cy="71217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400"/>
              </a:lnSpc>
            </a:pPr>
            <a:r>
              <a:rPr lang="en-US" sz="2400" b="1" dirty="0">
                <a:solidFill>
                  <a:srgbClr val="C27C83"/>
                </a:solidFill>
                <a:latin typeface="Calibri"/>
                <a:ea typeface="Calibri"/>
                <a:cs typeface="Calibri"/>
                <a:sym typeface="Calibri"/>
              </a:rPr>
              <a:t>BIO ESSENCES FOR THE SKIN </a:t>
            </a:r>
            <a:r>
              <a:rPr lang="en-US" sz="2400" dirty="0">
                <a:solidFill>
                  <a:srgbClr val="C27C83"/>
                </a:solidFill>
                <a:latin typeface="Calibri"/>
                <a:ea typeface="Calibri"/>
                <a:cs typeface="Calibri"/>
                <a:sym typeface="Calibri"/>
              </a:rPr>
              <a:t>– </a:t>
            </a:r>
          </a:p>
          <a:p>
            <a:pPr>
              <a:lnSpc>
                <a:spcPts val="2400"/>
              </a:lnSpc>
            </a:pPr>
            <a:r>
              <a:rPr lang="en-US" sz="2400" dirty="0">
                <a:solidFill>
                  <a:srgbClr val="C27C83"/>
                </a:solidFill>
                <a:latin typeface="Calibri"/>
                <a:ea typeface="Calibri"/>
                <a:cs typeface="Calibri"/>
                <a:sym typeface="Calibri"/>
              </a:rPr>
              <a:t>A NEW SOLUTION IN COSMETOLOGY</a:t>
            </a:r>
            <a:endParaRPr sz="2400" b="1" dirty="0">
              <a:solidFill>
                <a:srgbClr val="C27C83"/>
              </a:solidFill>
              <a:latin typeface="Calibri"/>
              <a:ea typeface="Calibri"/>
              <a:cs typeface="Calibri"/>
              <a:sym typeface="Calibri"/>
            </a:endParaRPr>
          </a:p>
        </p:txBody>
      </p:sp>
      <p:sp>
        <p:nvSpPr>
          <p:cNvPr id="114" name="Line"/>
          <p:cNvSpPr/>
          <p:nvPr/>
        </p:nvSpPr>
        <p:spPr>
          <a:xfrm flipH="1">
            <a:off x="755575" y="655414"/>
            <a:ext cx="5" cy="531121"/>
          </a:xfrm>
          <a:prstGeom prst="line">
            <a:avLst/>
          </a:prstGeom>
          <a:ln w="28575">
            <a:solidFill>
              <a:srgbClr val="C27C83"/>
            </a:solidFill>
            <a:bevel/>
          </a:ln>
        </p:spPr>
        <p:txBody>
          <a:bodyPr lIns="45718" tIns="45718" rIns="45718" bIns="45718"/>
          <a:lstStyle/>
          <a:p>
            <a:pPr defTabSz="457200">
              <a:defRPr sz="1200"/>
            </a:pPr>
            <a:endParaRPr/>
          </a:p>
        </p:txBody>
      </p:sp>
      <p:sp>
        <p:nvSpPr>
          <p:cNvPr id="115" name="Rectangle"/>
          <p:cNvSpPr/>
          <p:nvPr/>
        </p:nvSpPr>
        <p:spPr>
          <a:xfrm>
            <a:off x="-3" y="2060213"/>
            <a:ext cx="4492632" cy="288034"/>
          </a:xfrm>
          <a:prstGeom prst="rect">
            <a:avLst/>
          </a:prstGeom>
          <a:solidFill>
            <a:srgbClr val="C27C83"/>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16" name="Больше, чем просто сыворотки!"/>
          <p:cNvSpPr txBox="1"/>
          <p:nvPr/>
        </p:nvSpPr>
        <p:spPr>
          <a:xfrm>
            <a:off x="827582" y="1988840"/>
            <a:ext cx="2623471" cy="4001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solidFill>
                  <a:srgbClr val="FFFFFF"/>
                </a:solidFill>
                <a:latin typeface="Calibri"/>
                <a:ea typeface="Calibri"/>
                <a:cs typeface="Calibri"/>
                <a:sym typeface="Calibri"/>
              </a:defRPr>
            </a:lvl1pPr>
          </a:lstStyle>
          <a:p>
            <a:pPr>
              <a:defRPr sz="1800">
                <a:solidFill>
                  <a:srgbClr val="000000"/>
                </a:solidFill>
              </a:defRPr>
            </a:pPr>
            <a:r>
              <a:rPr lang="en-US" sz="2000" dirty="0">
                <a:solidFill>
                  <a:srgbClr val="FFFFFF"/>
                </a:solidFill>
              </a:rPr>
              <a:t>More than just a serum</a:t>
            </a:r>
            <a:r>
              <a:rPr sz="2000" dirty="0">
                <a:solidFill>
                  <a:srgbClr val="FFFFFF"/>
                </a:solidFill>
              </a:rPr>
              <a:t>!</a:t>
            </a:r>
          </a:p>
        </p:txBody>
      </p:sp>
      <p:sp>
        <p:nvSpPr>
          <p:cNvPr id="117" name="Чистейшие эссенции по своему молекулярному…"/>
          <p:cNvSpPr txBox="1"/>
          <p:nvPr/>
        </p:nvSpPr>
        <p:spPr>
          <a:xfrm>
            <a:off x="899589" y="2780293"/>
            <a:ext cx="5184582" cy="175432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dirty="0">
                <a:solidFill>
                  <a:srgbClr val="808080"/>
                </a:solidFill>
                <a:latin typeface="Calibri"/>
                <a:cs typeface="Calibri"/>
              </a:rPr>
              <a:t>The molecular composition of these pure essences fully corresponds to that of living plants, providing 100% of the active ingredients to the skin.</a:t>
            </a:r>
            <a:endParaRPr lang="ru-RU" dirty="0">
              <a:solidFill>
                <a:srgbClr val="808080"/>
              </a:solidFill>
              <a:latin typeface="Calibri"/>
              <a:cs typeface="Calibri"/>
            </a:endParaRPr>
          </a:p>
          <a:p>
            <a:endParaRPr dirty="0">
              <a:solidFill>
                <a:srgbClr val="808080"/>
              </a:solidFill>
              <a:latin typeface="Calibri"/>
              <a:ea typeface="Calibri"/>
              <a:cs typeface="Calibri"/>
              <a:sym typeface="Calibri"/>
            </a:endParaRPr>
          </a:p>
          <a:p>
            <a:r>
              <a:rPr lang="en-US" dirty="0">
                <a:solidFill>
                  <a:srgbClr val="808080"/>
                </a:solidFill>
                <a:latin typeface="Calibri"/>
                <a:cs typeface="Calibri"/>
              </a:rPr>
              <a:t>You can add a few drops of the essence to your favorite skincare products or apply only the essence.</a:t>
            </a:r>
            <a:endParaRPr lang="ru-RU" dirty="0">
              <a:solidFill>
                <a:srgbClr val="808080"/>
              </a:solidFill>
              <a:latin typeface="Calibri"/>
              <a:cs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p:cNvSpPr/>
          <p:nvPr/>
        </p:nvSpPr>
        <p:spPr>
          <a:xfrm>
            <a:off x="1187621" y="5105253"/>
            <a:ext cx="2540120" cy="288035"/>
          </a:xfrm>
          <a:prstGeom prst="rect">
            <a:avLst/>
          </a:prstGeom>
          <a:solidFill>
            <a:srgbClr val="92D050"/>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pic>
        <p:nvPicPr>
          <p:cNvPr id="120" name="image3.png" descr="image3.png"/>
          <p:cNvPicPr>
            <a:picLocks noChangeAspect="1"/>
          </p:cNvPicPr>
          <p:nvPr/>
        </p:nvPicPr>
        <p:blipFill>
          <a:blip r:embed="rId2">
            <a:extLst/>
          </a:blip>
          <a:stretch>
            <a:fillRect/>
          </a:stretch>
        </p:blipFill>
        <p:spPr>
          <a:xfrm>
            <a:off x="7020272" y="548679"/>
            <a:ext cx="1512171" cy="756087"/>
          </a:xfrm>
          <a:prstGeom prst="rect">
            <a:avLst/>
          </a:prstGeom>
          <a:ln w="12700">
            <a:miter lim="400000"/>
          </a:ln>
        </p:spPr>
      </p:pic>
      <p:pic>
        <p:nvPicPr>
          <p:cNvPr id="121" name="image4.png" descr="image4.png"/>
          <p:cNvPicPr>
            <a:picLocks noChangeAspect="1"/>
          </p:cNvPicPr>
          <p:nvPr/>
        </p:nvPicPr>
        <p:blipFill>
          <a:blip r:embed="rId3">
            <a:extLst/>
          </a:blip>
          <a:stretch>
            <a:fillRect/>
          </a:stretch>
        </p:blipFill>
        <p:spPr>
          <a:xfrm>
            <a:off x="6496379" y="1631569"/>
            <a:ext cx="2540120" cy="5226431"/>
          </a:xfrm>
          <a:prstGeom prst="rect">
            <a:avLst/>
          </a:prstGeom>
          <a:ln w="12700">
            <a:miter lim="400000"/>
          </a:ln>
        </p:spPr>
      </p:pic>
      <p:sp>
        <p:nvSpPr>
          <p:cNvPr id="122" name="Уникальная технология сверхкритической…"/>
          <p:cNvSpPr txBox="1"/>
          <p:nvPr/>
        </p:nvSpPr>
        <p:spPr>
          <a:xfrm>
            <a:off x="1043605" y="1627053"/>
            <a:ext cx="5184582" cy="224676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r>
              <a:rPr lang="en-US" sz="2000" dirty="0">
                <a:solidFill>
                  <a:srgbClr val="808080"/>
                </a:solidFill>
                <a:latin typeface="Calibri"/>
                <a:cs typeface="Calibri"/>
              </a:rPr>
              <a:t>The unique technology of supercritical CO2 extraction allows real biological “copies” of living plants to be obtained which provide maximum skincare benefits.</a:t>
            </a:r>
          </a:p>
          <a:p>
            <a:endParaRPr lang="en-US" sz="2000" dirty="0">
              <a:solidFill>
                <a:srgbClr val="808080"/>
              </a:solidFill>
              <a:latin typeface="Calibri"/>
              <a:cs typeface="Calibri"/>
            </a:endParaRPr>
          </a:p>
          <a:p>
            <a:r>
              <a:rPr lang="en-US" sz="2000" dirty="0">
                <a:solidFill>
                  <a:srgbClr val="808080"/>
                </a:solidFill>
                <a:latin typeface="Calibri"/>
                <a:cs typeface="Calibri"/>
              </a:rPr>
              <a:t>These purest </a:t>
            </a:r>
            <a:r>
              <a:rPr lang="en-US" sz="2000" dirty="0" err="1">
                <a:solidFill>
                  <a:srgbClr val="808080"/>
                </a:solidFill>
                <a:latin typeface="Calibri"/>
                <a:cs typeface="Calibri"/>
              </a:rPr>
              <a:t>phyto</a:t>
            </a:r>
            <a:r>
              <a:rPr lang="en-US" sz="2000" dirty="0">
                <a:solidFill>
                  <a:srgbClr val="808080"/>
                </a:solidFill>
                <a:latin typeface="Calibri"/>
                <a:cs typeface="Calibri"/>
              </a:rPr>
              <a:t> essences are 100% natural, and free of extractants, impurities and additives. </a:t>
            </a:r>
            <a:endParaRPr sz="2000" dirty="0">
              <a:solidFill>
                <a:srgbClr val="808080"/>
              </a:solidFill>
              <a:latin typeface="Calibri"/>
              <a:cs typeface="Calibri"/>
              <a:sym typeface="Calibri"/>
            </a:endParaRPr>
          </a:p>
        </p:txBody>
      </p:sp>
      <p:sp>
        <p:nvSpPr>
          <p:cNvPr id="123" name="100% натуральные"/>
          <p:cNvSpPr txBox="1"/>
          <p:nvPr/>
        </p:nvSpPr>
        <p:spPr>
          <a:xfrm>
            <a:off x="1262737" y="5033055"/>
            <a:ext cx="1474117" cy="4001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solidFill>
                  <a:srgbClr val="FFFFFF"/>
                </a:solidFill>
                <a:latin typeface="Calibri"/>
                <a:ea typeface="Calibri"/>
                <a:cs typeface="Calibri"/>
                <a:sym typeface="Calibri"/>
              </a:defRPr>
            </a:lvl1pPr>
          </a:lstStyle>
          <a:p>
            <a:pPr>
              <a:defRPr sz="1800">
                <a:solidFill>
                  <a:srgbClr val="000000"/>
                </a:solidFill>
              </a:defRPr>
            </a:pPr>
            <a:r>
              <a:rPr sz="2000" dirty="0">
                <a:solidFill>
                  <a:srgbClr val="FFFFFF"/>
                </a:solidFill>
              </a:rPr>
              <a:t>100% </a:t>
            </a:r>
            <a:r>
              <a:rPr lang="en-US" sz="2000" dirty="0">
                <a:solidFill>
                  <a:srgbClr val="FFFFFF"/>
                </a:solidFill>
              </a:rPr>
              <a:t>natural</a:t>
            </a:r>
            <a:endParaRPr sz="2000" dirty="0">
              <a:solidFill>
                <a:srgbClr val="FFFFFF"/>
              </a:solidFill>
            </a:endParaRPr>
          </a:p>
        </p:txBody>
      </p:sp>
      <p:sp>
        <p:nvSpPr>
          <p:cNvPr id="124" name="Rectangle"/>
          <p:cNvSpPr/>
          <p:nvPr/>
        </p:nvSpPr>
        <p:spPr>
          <a:xfrm>
            <a:off x="1187621" y="4549371"/>
            <a:ext cx="3748407" cy="288035"/>
          </a:xfrm>
          <a:prstGeom prst="rect">
            <a:avLst/>
          </a:prstGeom>
          <a:solidFill>
            <a:srgbClr val="92D050"/>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25" name="Молекулярный двойник живых растений"/>
          <p:cNvSpPr txBox="1"/>
          <p:nvPr/>
        </p:nvSpPr>
        <p:spPr>
          <a:xfrm>
            <a:off x="1225721" y="4477364"/>
            <a:ext cx="3768015" cy="4001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solidFill>
                  <a:srgbClr val="FFFFFF"/>
                </a:solidFill>
                <a:latin typeface="Calibri"/>
                <a:ea typeface="Calibri"/>
                <a:cs typeface="Calibri"/>
                <a:sym typeface="Calibri"/>
              </a:defRPr>
            </a:lvl1pPr>
          </a:lstStyle>
          <a:p>
            <a:r>
              <a:rPr lang="en-US" dirty="0"/>
              <a:t> A molecular “twin” of living plants </a:t>
            </a:r>
            <a:endParaRPr dirty="0"/>
          </a:p>
        </p:txBody>
      </p:sp>
      <p:sp>
        <p:nvSpPr>
          <p:cNvPr id="126" name="Rectangle"/>
          <p:cNvSpPr/>
          <p:nvPr/>
        </p:nvSpPr>
        <p:spPr>
          <a:xfrm>
            <a:off x="1187621" y="5696949"/>
            <a:ext cx="2232026" cy="288035"/>
          </a:xfrm>
          <a:prstGeom prst="rect">
            <a:avLst/>
          </a:prstGeom>
          <a:solidFill>
            <a:srgbClr val="92D050"/>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27" name="Подходят веганам"/>
          <p:cNvSpPr txBox="1"/>
          <p:nvPr/>
        </p:nvSpPr>
        <p:spPr>
          <a:xfrm>
            <a:off x="1187621" y="5624941"/>
            <a:ext cx="1660066" cy="4001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solidFill>
                  <a:srgbClr val="FFFFFF"/>
                </a:solidFill>
                <a:latin typeface="Calibri"/>
                <a:ea typeface="Calibri"/>
                <a:cs typeface="Calibri"/>
                <a:sym typeface="Calibri"/>
              </a:defRPr>
            </a:lvl1pPr>
          </a:lstStyle>
          <a:p>
            <a:pPr>
              <a:defRPr sz="1800">
                <a:solidFill>
                  <a:srgbClr val="000000"/>
                </a:solidFill>
              </a:defRPr>
            </a:pPr>
            <a:r>
              <a:rPr lang="en-US" sz="2000" dirty="0">
                <a:solidFill>
                  <a:srgbClr val="FFFFFF"/>
                </a:solidFill>
              </a:rPr>
              <a:t> Vegan friendly</a:t>
            </a:r>
            <a:endParaRPr sz="2000" dirty="0">
              <a:solidFill>
                <a:srgbClr val="FFFFFF"/>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p:cNvSpPr/>
          <p:nvPr/>
        </p:nvSpPr>
        <p:spPr>
          <a:xfrm>
            <a:off x="1035221" y="1330052"/>
            <a:ext cx="1921769" cy="288035"/>
          </a:xfrm>
          <a:prstGeom prst="rect">
            <a:avLst/>
          </a:prstGeom>
          <a:solidFill>
            <a:srgbClr val="92D050"/>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pic>
        <p:nvPicPr>
          <p:cNvPr id="130" name="image3.png" descr="image3.png"/>
          <p:cNvPicPr>
            <a:picLocks noChangeAspect="1"/>
          </p:cNvPicPr>
          <p:nvPr/>
        </p:nvPicPr>
        <p:blipFill>
          <a:blip r:embed="rId2">
            <a:extLst/>
          </a:blip>
          <a:stretch>
            <a:fillRect/>
          </a:stretch>
        </p:blipFill>
        <p:spPr>
          <a:xfrm>
            <a:off x="7020272" y="548679"/>
            <a:ext cx="1512171" cy="756087"/>
          </a:xfrm>
          <a:prstGeom prst="rect">
            <a:avLst/>
          </a:prstGeom>
          <a:ln w="12700">
            <a:miter lim="400000"/>
          </a:ln>
        </p:spPr>
      </p:pic>
      <p:pic>
        <p:nvPicPr>
          <p:cNvPr id="131" name="image4.png" descr="image4.png"/>
          <p:cNvPicPr>
            <a:picLocks noChangeAspect="1"/>
          </p:cNvPicPr>
          <p:nvPr/>
        </p:nvPicPr>
        <p:blipFill>
          <a:blip r:embed="rId3">
            <a:extLst/>
          </a:blip>
          <a:stretch>
            <a:fillRect/>
          </a:stretch>
        </p:blipFill>
        <p:spPr>
          <a:xfrm>
            <a:off x="6496379" y="1631569"/>
            <a:ext cx="2540120" cy="5226431"/>
          </a:xfrm>
          <a:prstGeom prst="rect">
            <a:avLst/>
          </a:prstGeom>
          <a:ln w="12700">
            <a:miter lim="400000"/>
          </a:ln>
        </p:spPr>
      </p:pic>
      <p:sp>
        <p:nvSpPr>
          <p:cNvPr id="132" name="Экстракция с помощью СО2 — щадящий  способ производства наиболее концентрированных растительных экстрактов с сохранением максимума полезных свойств. Сверхкритический углекислый газ физиологически безопасен, он лучше проникает в растительное сырье, поглощает и доставляет содержащиеся в нем вещества.…"/>
          <p:cNvSpPr txBox="1"/>
          <p:nvPr/>
        </p:nvSpPr>
        <p:spPr>
          <a:xfrm>
            <a:off x="992805" y="1715953"/>
            <a:ext cx="5604823" cy="40626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600"/>
            </a:pPr>
            <a:r>
              <a:rPr lang="en-US" sz="1600" dirty="0"/>
              <a:t>CO2 extraction is a very gentle way of producing the most concentrated herbal extracts maintaining all their benefits. Physiologically safe supercritical carbon dioxide penetrates the herbal material better, absorbs and then delivers the extracted substances. </a:t>
            </a:r>
          </a:p>
          <a:p>
            <a:pPr>
              <a:defRPr sz="1600"/>
            </a:pPr>
            <a:endParaRPr lang="en-US" sz="1600" dirty="0"/>
          </a:p>
          <a:p>
            <a:pPr>
              <a:defRPr sz="1600"/>
            </a:pPr>
            <a:r>
              <a:rPr lang="en-US" sz="1600" dirty="0"/>
              <a:t>This method extracts essences which are perfect copies of the natural material. At the same time they do not contain any traces of solvent, inorganic salts, or microorganisms. This is not possible using other, traditional extraction methods. </a:t>
            </a:r>
            <a:endParaRPr lang="ru-RU" sz="1600" dirty="0"/>
          </a:p>
          <a:p>
            <a:pPr>
              <a:defRPr sz="1600"/>
            </a:pPr>
            <a:endParaRPr dirty="0"/>
          </a:p>
          <a:p>
            <a:pPr>
              <a:defRPr sz="1600">
                <a:solidFill>
                  <a:srgbClr val="7DCE1D"/>
                </a:solidFill>
              </a:defRPr>
            </a:pPr>
            <a:r>
              <a:rPr lang="en-US" sz="1600" dirty="0"/>
              <a:t>The skin absorbs such essences naturally and this allows them to penetrate deeper into the skin. As a result the essences act gently but give a noticeable effect. </a:t>
            </a:r>
            <a:endParaRPr sz="1800" dirty="0">
              <a:solidFill>
                <a:srgbClr val="808080"/>
              </a:solidFill>
              <a:latin typeface="Calibri"/>
              <a:ea typeface="Calibri"/>
              <a:cs typeface="Calibri"/>
              <a:sym typeface="Calibri"/>
            </a:endParaRPr>
          </a:p>
          <a:p>
            <a:pPr>
              <a:defRPr sz="1600"/>
            </a:pPr>
            <a:endParaRPr sz="1800" dirty="0">
              <a:solidFill>
                <a:srgbClr val="808080"/>
              </a:solidFill>
              <a:latin typeface="Calibri"/>
              <a:ea typeface="Calibri"/>
              <a:cs typeface="Calibri"/>
              <a:sym typeface="Calibri"/>
            </a:endParaRPr>
          </a:p>
        </p:txBody>
      </p:sp>
      <p:sp>
        <p:nvSpPr>
          <p:cNvPr id="133" name="О ТЕХНОЛОГИИ"/>
          <p:cNvSpPr txBox="1"/>
          <p:nvPr/>
        </p:nvSpPr>
        <p:spPr>
          <a:xfrm>
            <a:off x="1035221" y="1258044"/>
            <a:ext cx="1538238" cy="4001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solidFill>
                  <a:srgbClr val="FFFFFF"/>
                </a:solidFill>
                <a:latin typeface="Calibri"/>
                <a:ea typeface="Calibri"/>
                <a:cs typeface="Calibri"/>
                <a:sym typeface="Calibri"/>
              </a:defRPr>
            </a:lvl1pPr>
          </a:lstStyle>
          <a:p>
            <a:pPr>
              <a:defRPr sz="1800">
                <a:solidFill>
                  <a:srgbClr val="000000"/>
                </a:solidFill>
              </a:defRPr>
            </a:pPr>
            <a:r>
              <a:rPr lang="en-US" sz="2000" dirty="0">
                <a:solidFill>
                  <a:srgbClr val="FFFFFF"/>
                </a:solidFill>
              </a:rPr>
              <a:t>TECHNOLOGY</a:t>
            </a:r>
            <a:endParaRPr sz="2000" dirty="0">
              <a:solidFill>
                <a:srgbClr val="FFFFFF"/>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36" name="ПРИРОДНЫЙ ФИЛЬТР…"/>
          <p:cNvSpPr txBox="1"/>
          <p:nvPr/>
        </p:nvSpPr>
        <p:spPr>
          <a:xfrm>
            <a:off x="611558" y="983055"/>
            <a:ext cx="4572005" cy="78129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nSpc>
                <a:spcPts val="2600"/>
              </a:lnSpc>
            </a:pPr>
            <a:r>
              <a:rPr lang="en-US" sz="2800" dirty="0">
                <a:solidFill>
                  <a:srgbClr val="92D050"/>
                </a:solidFill>
                <a:latin typeface="Calibri"/>
                <a:ea typeface="Calibri"/>
                <a:cs typeface="Calibri"/>
                <a:sym typeface="Calibri"/>
              </a:rPr>
              <a:t>NATURAL PROTECTION</a:t>
            </a:r>
            <a:r>
              <a:rPr lang="en-US" dirty="0">
                <a:latin typeface="Calibri"/>
                <a:ea typeface="Calibri"/>
                <a:cs typeface="Calibri"/>
                <a:sym typeface="Calibri"/>
              </a:rPr>
              <a:t> </a:t>
            </a:r>
          </a:p>
          <a:p>
            <a:pPr>
              <a:lnSpc>
                <a:spcPts val="2600"/>
              </a:lnSpc>
            </a:pPr>
            <a:r>
              <a:rPr lang="en-US" sz="2800" dirty="0">
                <a:solidFill>
                  <a:srgbClr val="92D050"/>
                </a:solidFill>
                <a:latin typeface="Calibri"/>
                <a:ea typeface="Calibri"/>
                <a:cs typeface="Calibri"/>
                <a:sym typeface="Calibri"/>
              </a:rPr>
              <a:t>against pollution</a:t>
            </a:r>
            <a:endParaRPr sz="2800" dirty="0">
              <a:solidFill>
                <a:srgbClr val="92D050"/>
              </a:solidFill>
              <a:latin typeface="Calibri"/>
              <a:ea typeface="Calibri"/>
              <a:cs typeface="Calibri"/>
              <a:sym typeface="Calibri"/>
            </a:endParaRPr>
          </a:p>
        </p:txBody>
      </p:sp>
      <p:sp>
        <p:nvSpPr>
          <p:cNvPr id="137" name="Биоэссенция нейтрализует негативное воздействие загрязняющих веществ, успокаивает и смягчает чувствительную кожу, уменьшает воспаления и раздраже-ния, укрепляет и тонизирует. Обеспечивает коже комфорт на весь день."/>
          <p:cNvSpPr txBox="1"/>
          <p:nvPr/>
        </p:nvSpPr>
        <p:spPr>
          <a:xfrm>
            <a:off x="611558" y="2132856"/>
            <a:ext cx="3456389"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Calibri"/>
                <a:ea typeface="Calibri"/>
                <a:cs typeface="Calibri"/>
                <a:sym typeface="Calibri"/>
              </a:defRPr>
            </a:lvl1pPr>
          </a:lstStyle>
          <a:p>
            <a:pPr>
              <a:defRPr sz="1800"/>
            </a:pPr>
            <a:r>
              <a:rPr lang="en-US" sz="1400" dirty="0"/>
              <a:t>This bio essence has a toning and revitalizing effect, helping neutralize the impact of pollutants. It soothes sensitive skin, reduces inflammation and irritation, making the skin feel fresh and comfortable throughout the day. </a:t>
            </a:r>
            <a:endParaRPr sz="1400" dirty="0"/>
          </a:p>
        </p:txBody>
      </p:sp>
      <p:sp>
        <p:nvSpPr>
          <p:cNvPr id="138" name="• успокаивает…"/>
          <p:cNvSpPr txBox="1"/>
          <p:nvPr/>
        </p:nvSpPr>
        <p:spPr>
          <a:xfrm>
            <a:off x="611558" y="3782252"/>
            <a:ext cx="2520284" cy="929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soothing</a:t>
            </a:r>
            <a:r>
              <a:rPr dirty="0">
                <a:solidFill>
                  <a:srgbClr val="C27C83"/>
                </a:solidFill>
                <a:latin typeface="Calibri"/>
                <a:ea typeface="Calibri"/>
                <a:cs typeface="Calibri"/>
                <a:sym typeface="Calibri"/>
              </a:rPr>
              <a:t> </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toning</a:t>
            </a:r>
            <a:endParaRPr dirty="0">
              <a:solidFill>
                <a:srgbClr val="C27C83"/>
              </a:solidFill>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providing protection</a:t>
            </a:r>
            <a:r>
              <a:rPr dirty="0">
                <a:solidFill>
                  <a:srgbClr val="C27C83"/>
                </a:solidFill>
                <a:latin typeface="Calibri"/>
                <a:ea typeface="Calibri"/>
                <a:cs typeface="Calibri"/>
                <a:sym typeface="Calibri"/>
              </a:rPr>
              <a:t> </a:t>
            </a:r>
          </a:p>
        </p:txBody>
      </p:sp>
      <p:sp>
        <p:nvSpPr>
          <p:cNvPr id="139" name="Состав: эссенции зверобоя, мать-и-махечи, эхинацеи, череды, листьев березы, граната, огурца, одуванчика, фукуса, рододендрона."/>
          <p:cNvSpPr txBox="1"/>
          <p:nvPr/>
        </p:nvSpPr>
        <p:spPr>
          <a:xfrm>
            <a:off x="611560" y="4988024"/>
            <a:ext cx="3456385" cy="95410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the essences of hypericum, </a:t>
            </a:r>
            <a:r>
              <a:rPr lang="en-US" sz="1400" dirty="0" err="1">
                <a:latin typeface="Calibri"/>
                <a:cs typeface="Calibri"/>
                <a:sym typeface="Calibri"/>
              </a:rPr>
              <a:t>tussilago</a:t>
            </a:r>
            <a:r>
              <a:rPr lang="en-US" sz="1400" dirty="0">
                <a:latin typeface="Calibri"/>
                <a:cs typeface="Calibri"/>
                <a:sym typeface="Calibri"/>
              </a:rPr>
              <a:t> </a:t>
            </a:r>
            <a:r>
              <a:rPr lang="en-US" sz="1400" dirty="0" err="1">
                <a:latin typeface="Calibri"/>
                <a:cs typeface="Calibri"/>
                <a:sym typeface="Calibri"/>
              </a:rPr>
              <a:t>farfara</a:t>
            </a:r>
            <a:r>
              <a:rPr lang="en-US" sz="1400" dirty="0">
                <a:latin typeface="Calibri"/>
                <a:cs typeface="Calibri"/>
                <a:sym typeface="Calibri"/>
              </a:rPr>
              <a:t>, echinacea, birch leaves, pomegranate, cucumber, dandelion, </a:t>
            </a:r>
            <a:r>
              <a:rPr lang="en-US" sz="1400" dirty="0" err="1">
                <a:latin typeface="Calibri"/>
                <a:cs typeface="Calibri"/>
                <a:sym typeface="Calibri"/>
              </a:rPr>
              <a:t>ficus</a:t>
            </a:r>
            <a:r>
              <a:rPr lang="en-US" sz="1400" dirty="0">
                <a:latin typeface="Calibri"/>
                <a:cs typeface="Calibri"/>
                <a:sym typeface="Calibri"/>
              </a:rPr>
              <a:t>, and rhododendron. </a:t>
            </a:r>
            <a:endParaRPr sz="1400" dirty="0">
              <a:latin typeface="Calibri"/>
              <a:ea typeface="Calibri"/>
              <a:cs typeface="Calibri"/>
              <a:sym typeface="Calibri"/>
            </a:endParaRPr>
          </a:p>
        </p:txBody>
      </p:sp>
      <p:sp>
        <p:nvSpPr>
          <p:cNvPr id="140" name="Line"/>
          <p:cNvSpPr/>
          <p:nvPr/>
        </p:nvSpPr>
        <p:spPr>
          <a:xfrm>
            <a:off x="648802" y="487779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41" name="image5.png" descr="image5.png"/>
          <p:cNvPicPr>
            <a:picLocks noChangeAspect="1"/>
          </p:cNvPicPr>
          <p:nvPr/>
        </p:nvPicPr>
        <p:blipFill>
          <a:blip r:embed="rId3">
            <a:extLst/>
          </a:blip>
          <a:stretch>
            <a:fillRect/>
          </a:stretch>
        </p:blipFill>
        <p:spPr>
          <a:xfrm>
            <a:off x="4353728" y="2132856"/>
            <a:ext cx="4178714" cy="2088233"/>
          </a:xfrm>
          <a:prstGeom prst="rect">
            <a:avLst/>
          </a:prstGeom>
          <a:ln w="12700">
            <a:miter lim="400000"/>
          </a:ln>
        </p:spPr>
      </p:pic>
      <p:sp>
        <p:nvSpPr>
          <p:cNvPr id="142" name="В коробке: 100 шт…"/>
          <p:cNvSpPr txBox="1"/>
          <p:nvPr/>
        </p:nvSpPr>
        <p:spPr>
          <a:xfrm>
            <a:off x="5987119" y="4964898"/>
            <a:ext cx="2520285" cy="130548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lgn="r" defTabSz="521437">
              <a:spcBef>
                <a:spcPts val="100"/>
              </a:spcBef>
              <a:defRPr sz="2100">
                <a:latin typeface="Calibri"/>
                <a:ea typeface="Calibri"/>
                <a:cs typeface="Calibri"/>
                <a:sym typeface="Calibri"/>
              </a:defRPr>
            </a:pPr>
            <a:r>
              <a:rPr lang="en-US" sz="1400" dirty="0"/>
              <a:t>One pack volume: </a:t>
            </a:r>
            <a:r>
              <a:rPr lang="en-US" sz="1400" b="1" dirty="0"/>
              <a:t>10*2ml</a:t>
            </a:r>
          </a:p>
          <a:p>
            <a:pPr indent="12700" algn="r" defTabSz="521437">
              <a:spcBef>
                <a:spcPts val="100"/>
              </a:spcBef>
              <a:defRPr sz="2100">
                <a:latin typeface="Calibri"/>
                <a:ea typeface="Calibri"/>
                <a:cs typeface="Calibri"/>
                <a:sym typeface="Calibri"/>
              </a:defRPr>
            </a:pPr>
            <a:r>
              <a:rPr lang="en-US" sz="1400" dirty="0"/>
              <a:t>Packs in a carton</a:t>
            </a:r>
            <a:r>
              <a:rPr sz="1400" dirty="0"/>
              <a:t>: </a:t>
            </a:r>
            <a:r>
              <a:rPr sz="1400" b="1" dirty="0"/>
              <a:t>100</a:t>
            </a:r>
            <a:r>
              <a:rPr sz="1400" b="1" spc="-110" dirty="0"/>
              <a:t> </a:t>
            </a:r>
            <a:endParaRPr sz="1400" b="1" dirty="0"/>
          </a:p>
          <a:p>
            <a:pPr marR="5080" indent="12700" algn="r" defTabSz="521437">
              <a:defRPr sz="2100">
                <a:latin typeface="Calibri"/>
                <a:ea typeface="Calibri"/>
                <a:cs typeface="Calibri"/>
                <a:sym typeface="Calibri"/>
              </a:defRPr>
            </a:pPr>
            <a:r>
              <a:rPr sz="1400" b="1" dirty="0"/>
              <a:t> </a:t>
            </a:r>
            <a:r>
              <a:rPr lang="en-US" sz="1400" dirty="0"/>
              <a:t>Manufactured in</a:t>
            </a:r>
            <a:r>
              <a:rPr sz="1400" dirty="0"/>
              <a:t>:</a:t>
            </a:r>
            <a:r>
              <a:rPr lang="en-US" sz="1400" dirty="0"/>
              <a:t> </a:t>
            </a:r>
            <a:r>
              <a:rPr lang="en-US" sz="1400" b="1" dirty="0"/>
              <a:t>Russia</a:t>
            </a:r>
            <a:r>
              <a:rPr sz="1400" dirty="0"/>
              <a:t>  </a:t>
            </a:r>
            <a:endParaRPr lang="en-US" sz="1400" dirty="0"/>
          </a:p>
          <a:p>
            <a:pPr marR="5080" indent="12700" algn="r" defTabSz="521437">
              <a:defRPr sz="2100">
                <a:latin typeface="Calibri"/>
                <a:ea typeface="Calibri"/>
                <a:cs typeface="Calibri"/>
                <a:sym typeface="Calibri"/>
              </a:defRPr>
            </a:pPr>
            <a:r>
              <a:rPr lang="en-US" sz="1400" dirty="0"/>
              <a:t>Shelf life</a:t>
            </a:r>
            <a:r>
              <a:rPr sz="1400" dirty="0"/>
              <a:t>: </a:t>
            </a:r>
            <a:r>
              <a:rPr sz="1400" b="1" dirty="0"/>
              <a:t>24</a:t>
            </a:r>
            <a:r>
              <a:rPr sz="1400" b="1" spc="-100" dirty="0"/>
              <a:t> </a:t>
            </a:r>
            <a:r>
              <a:rPr lang="en-US" sz="1400" b="1" dirty="0"/>
              <a:t>months</a:t>
            </a:r>
            <a:endParaRPr sz="1400" b="1" dirty="0"/>
          </a:p>
          <a:p>
            <a:pPr algn="r" defTabSz="521437">
              <a:defRPr sz="2100">
                <a:latin typeface="Calibri"/>
                <a:ea typeface="Calibri"/>
                <a:cs typeface="Calibri"/>
                <a:sym typeface="Calibri"/>
              </a:defRPr>
            </a:pPr>
            <a:endParaRPr sz="1400" dirty="0"/>
          </a:p>
          <a:p>
            <a:pPr indent="12700" algn="r" defTabSz="521437">
              <a:defRPr sz="2100">
                <a:latin typeface="Calibri"/>
                <a:ea typeface="Calibri"/>
                <a:cs typeface="Calibri"/>
                <a:sym typeface="Calibri"/>
              </a:defRPr>
            </a:pPr>
            <a:endParaRPr sz="1400" b="1"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45" name="ВОССТАНОВЛЕНИЕ…"/>
          <p:cNvSpPr txBox="1"/>
          <p:nvPr/>
        </p:nvSpPr>
        <p:spPr>
          <a:xfrm>
            <a:off x="611558" y="983055"/>
            <a:ext cx="4572005"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DEEP RECOVERY</a:t>
            </a:r>
            <a:r>
              <a:rPr lang="en-US" dirty="0">
                <a:latin typeface="Calibri"/>
                <a:ea typeface="Calibri"/>
                <a:cs typeface="Calibri"/>
                <a:sym typeface="Calibri"/>
              </a:rPr>
              <a:t> </a:t>
            </a:r>
          </a:p>
          <a:p>
            <a:pPr>
              <a:lnSpc>
                <a:spcPts val="2500"/>
              </a:lnSpc>
            </a:pPr>
            <a:r>
              <a:rPr lang="en-US" sz="2800" dirty="0">
                <a:solidFill>
                  <a:srgbClr val="92D050"/>
                </a:solidFill>
                <a:latin typeface="Calibri"/>
                <a:ea typeface="Calibri"/>
                <a:cs typeface="Calibri"/>
                <a:sym typeface="Calibri"/>
              </a:rPr>
              <a:t>for tired skin</a:t>
            </a:r>
            <a:endParaRPr sz="2800" dirty="0">
              <a:solidFill>
                <a:srgbClr val="92D050"/>
              </a:solidFill>
              <a:latin typeface="Calibri"/>
              <a:ea typeface="Calibri"/>
              <a:cs typeface="Calibri"/>
              <a:sym typeface="Calibri"/>
            </a:endParaRPr>
          </a:p>
        </p:txBody>
      </p:sp>
      <p:sp>
        <p:nvSpPr>
          <p:cNvPr id="146" name="Биоэссенция улучшает клеточное дыхание, стимулирует регенерацию и витаминизирует кожу. Уменьшает воспаление, улучшает цвет лица, выравнивает тон, защищает от УФ-повреждений и сухости. Тонизирует и пробуждает уставшую кожу, придает ей здоровое сияние."/>
          <p:cNvSpPr txBox="1"/>
          <p:nvPr/>
        </p:nvSpPr>
        <p:spPr>
          <a:xfrm>
            <a:off x="539549" y="2189895"/>
            <a:ext cx="3600405"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tones and awakens tired skin, regenerating and nourishing it with vitamins. It reduces inflammation, evens out the complexion, and gives a healthy radiance. It also protects against UV-damage and dryness.</a:t>
            </a:r>
          </a:p>
          <a:p>
            <a:endParaRPr dirty="0"/>
          </a:p>
        </p:txBody>
      </p:sp>
      <p:sp>
        <p:nvSpPr>
          <p:cNvPr id="147" name="• улучшает цвет лица…"/>
          <p:cNvSpPr txBox="1"/>
          <p:nvPr/>
        </p:nvSpPr>
        <p:spPr>
          <a:xfrm>
            <a:off x="611558" y="3828278"/>
            <a:ext cx="3456389" cy="929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improving complexion</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wiping off the signs of fatigue</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moisturizing</a:t>
            </a:r>
            <a:endParaRPr dirty="0">
              <a:solidFill>
                <a:srgbClr val="C27C83"/>
              </a:solidFill>
              <a:latin typeface="Calibri"/>
              <a:ea typeface="Calibri"/>
              <a:cs typeface="Calibri"/>
              <a:sym typeface="Calibri"/>
            </a:endParaRPr>
          </a:p>
        </p:txBody>
      </p:sp>
      <p:sp>
        <p:nvSpPr>
          <p:cNvPr id="148" name="Состав: эссенции огурца, грецкого ореха, фукуса, крапивы, белого чая, женьшеня, мимозы, зеленого кофе, арники, вечерней примулы."/>
          <p:cNvSpPr txBox="1"/>
          <p:nvPr/>
        </p:nvSpPr>
        <p:spPr>
          <a:xfrm>
            <a:off x="586160" y="5011308"/>
            <a:ext cx="3255194"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essences of Cucumis sativa (cucumber), Juglans regia (walnut), </a:t>
            </a:r>
            <a:r>
              <a:rPr lang="en-US" sz="1400" dirty="0" err="1">
                <a:latin typeface="Calibri"/>
                <a:cs typeface="Calibri"/>
                <a:sym typeface="Calibri"/>
              </a:rPr>
              <a:t>Fucus</a:t>
            </a:r>
            <a:r>
              <a:rPr lang="en-US" sz="1400" dirty="0">
                <a:latin typeface="Calibri"/>
                <a:cs typeface="Calibri"/>
                <a:sym typeface="Calibri"/>
              </a:rPr>
              <a:t> </a:t>
            </a:r>
            <a:r>
              <a:rPr lang="en-US" sz="1400" dirty="0" err="1">
                <a:latin typeface="Calibri"/>
                <a:cs typeface="Calibri"/>
                <a:sym typeface="Calibri"/>
              </a:rPr>
              <a:t>vesiculosis</a:t>
            </a:r>
            <a:r>
              <a:rPr lang="en-US" sz="1400" dirty="0">
                <a:latin typeface="Calibri"/>
                <a:cs typeface="Calibri"/>
                <a:sym typeface="Calibri"/>
              </a:rPr>
              <a:t>, </a:t>
            </a:r>
            <a:r>
              <a:rPr lang="en-US" sz="1400" dirty="0" err="1">
                <a:latin typeface="Calibri"/>
                <a:cs typeface="Calibri"/>
                <a:sym typeface="Calibri"/>
              </a:rPr>
              <a:t>Urtica</a:t>
            </a:r>
            <a:r>
              <a:rPr lang="en-US" sz="1400" dirty="0">
                <a:latin typeface="Calibri"/>
                <a:cs typeface="Calibri"/>
                <a:sym typeface="Calibri"/>
              </a:rPr>
              <a:t> </a:t>
            </a:r>
            <a:r>
              <a:rPr lang="en-US" sz="1400" dirty="0" err="1">
                <a:latin typeface="Calibri"/>
                <a:cs typeface="Calibri"/>
                <a:sym typeface="Calibri"/>
              </a:rPr>
              <a:t>dioica</a:t>
            </a:r>
            <a:r>
              <a:rPr lang="en-US" sz="1400" dirty="0">
                <a:latin typeface="Calibri"/>
                <a:cs typeface="Calibri"/>
                <a:sym typeface="Calibri"/>
              </a:rPr>
              <a:t> (nettle), Thea camellia </a:t>
            </a:r>
            <a:r>
              <a:rPr lang="en-US" sz="1400" dirty="0" err="1">
                <a:latin typeface="Calibri"/>
                <a:cs typeface="Calibri"/>
                <a:sym typeface="Calibri"/>
              </a:rPr>
              <a:t>sinensis</a:t>
            </a:r>
            <a:r>
              <a:rPr lang="en-US" sz="1400" dirty="0">
                <a:latin typeface="Calibri"/>
                <a:cs typeface="Calibri"/>
                <a:sym typeface="Calibri"/>
              </a:rPr>
              <a:t>, Panax ginseng, Mimosa </a:t>
            </a:r>
            <a:r>
              <a:rPr lang="en-US" sz="1400" dirty="0" err="1">
                <a:latin typeface="Calibri"/>
                <a:cs typeface="Calibri"/>
                <a:sym typeface="Calibri"/>
              </a:rPr>
              <a:t>pudica</a:t>
            </a:r>
            <a:r>
              <a:rPr lang="en-US" sz="1400" dirty="0">
                <a:latin typeface="Calibri"/>
                <a:cs typeface="Calibri"/>
                <a:sym typeface="Calibri"/>
              </a:rPr>
              <a:t>, </a:t>
            </a:r>
            <a:r>
              <a:rPr lang="en-US" sz="1400" dirty="0" err="1">
                <a:latin typeface="Calibri"/>
                <a:cs typeface="Calibri"/>
                <a:sym typeface="Calibri"/>
              </a:rPr>
              <a:t>Coffea</a:t>
            </a:r>
            <a:r>
              <a:rPr lang="en-US" sz="1400" dirty="0">
                <a:latin typeface="Calibri"/>
                <a:cs typeface="Calibri"/>
                <a:sym typeface="Calibri"/>
              </a:rPr>
              <a:t> arabica, Arnica </a:t>
            </a:r>
            <a:r>
              <a:rPr lang="en-US" sz="1400" dirty="0" err="1">
                <a:latin typeface="Calibri"/>
                <a:cs typeface="Calibri"/>
                <a:sym typeface="Calibri"/>
              </a:rPr>
              <a:t>montana</a:t>
            </a:r>
            <a:r>
              <a:rPr lang="en-US" sz="1400" dirty="0">
                <a:latin typeface="Calibri"/>
                <a:cs typeface="Calibri"/>
                <a:sym typeface="Calibri"/>
              </a:rPr>
              <a:t>, Oenothera </a:t>
            </a:r>
            <a:r>
              <a:rPr lang="en-US" sz="1400" dirty="0" err="1">
                <a:latin typeface="Calibri"/>
                <a:cs typeface="Calibri"/>
                <a:sym typeface="Calibri"/>
              </a:rPr>
              <a:t>biennis</a:t>
            </a:r>
            <a:r>
              <a:rPr lang="en-US" sz="1400" dirty="0">
                <a:latin typeface="Calibri"/>
                <a:cs typeface="Calibri"/>
                <a:sym typeface="Calibri"/>
              </a:rPr>
              <a:t>. </a:t>
            </a:r>
            <a:endParaRPr sz="1400" dirty="0">
              <a:latin typeface="Calibri"/>
              <a:ea typeface="Calibri"/>
              <a:cs typeface="Calibri"/>
              <a:sym typeface="Calibri"/>
            </a:endParaRPr>
          </a:p>
        </p:txBody>
      </p:sp>
      <p:sp>
        <p:nvSpPr>
          <p:cNvPr id="149" name="Line"/>
          <p:cNvSpPr/>
          <p:nvPr/>
        </p:nvSpPr>
        <p:spPr>
          <a:xfrm>
            <a:off x="648802" y="4916900"/>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50" name="image6.png" descr="image6.png"/>
          <p:cNvPicPr>
            <a:picLocks noChangeAspect="1"/>
          </p:cNvPicPr>
          <p:nvPr/>
        </p:nvPicPr>
        <p:blipFill>
          <a:blip r:embed="rId3">
            <a:extLst/>
          </a:blip>
          <a:stretch>
            <a:fillRect/>
          </a:stretch>
        </p:blipFill>
        <p:spPr>
          <a:xfrm>
            <a:off x="4293049" y="2193766"/>
            <a:ext cx="4209996" cy="2099331"/>
          </a:xfrm>
          <a:prstGeom prst="rect">
            <a:avLst/>
          </a:prstGeom>
          <a:ln w="12700">
            <a:miter lim="400000"/>
          </a:ln>
        </p:spPr>
      </p:pic>
      <p:sp>
        <p:nvSpPr>
          <p:cNvPr id="151" name="В коробке: 100 шт…"/>
          <p:cNvSpPr txBox="1"/>
          <p:nvPr/>
        </p:nvSpPr>
        <p:spPr>
          <a:xfrm>
            <a:off x="6009809" y="4964898"/>
            <a:ext cx="2497595" cy="8745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12700" algn="r" defTabSz="521437">
              <a:spcBef>
                <a:spcPts val="100"/>
              </a:spcBef>
              <a:defRPr sz="2100">
                <a:latin typeface="Calibri"/>
                <a:ea typeface="Calibri"/>
                <a:cs typeface="Calibri"/>
                <a:sym typeface="Calibri"/>
              </a:defRPr>
            </a:pPr>
            <a:r>
              <a:rPr lang="en-US" sz="1400" dirty="0"/>
              <a:t>One pack volume: </a:t>
            </a:r>
            <a:r>
              <a:rPr lang="en-US" sz="1400" b="1" dirty="0"/>
              <a:t>10*2ml</a:t>
            </a:r>
          </a:p>
          <a:p>
            <a:pPr indent="12700" algn="r" defTabSz="521437">
              <a:spcBef>
                <a:spcPts val="100"/>
              </a:spcBef>
              <a:defRPr sz="2100">
                <a:latin typeface="Calibri"/>
                <a:ea typeface="Calibri"/>
                <a:cs typeface="Calibri"/>
                <a:sym typeface="Calibri"/>
              </a:defRPr>
            </a:pPr>
            <a:r>
              <a:rPr lang="en-US" sz="1400" dirty="0"/>
              <a:t>Packs in a carton: </a:t>
            </a:r>
            <a:r>
              <a:rPr lang="en-US" sz="1400" b="1" dirty="0"/>
              <a:t>100</a:t>
            </a:r>
            <a:r>
              <a:rPr lang="en-US" sz="1400" b="1" spc="-110" dirty="0"/>
              <a:t> </a:t>
            </a:r>
            <a:endParaRPr lang="en-US" sz="1400" b="1" dirty="0"/>
          </a:p>
          <a:p>
            <a:pPr marR="5080" indent="12700" algn="r" defTabSz="521437">
              <a:defRPr sz="2100">
                <a:latin typeface="Calibri"/>
                <a:ea typeface="Calibri"/>
                <a:cs typeface="Calibri"/>
                <a:sym typeface="Calibri"/>
              </a:defRPr>
            </a:pPr>
            <a:r>
              <a:rPr lang="en-US" sz="1400" b="1" dirty="0"/>
              <a:t> </a:t>
            </a:r>
            <a:r>
              <a:rPr lang="en-US" sz="1400" dirty="0"/>
              <a:t>Manufactured in: </a:t>
            </a:r>
            <a:r>
              <a:rPr lang="en-US" sz="1400" b="1" dirty="0"/>
              <a:t>Russia</a:t>
            </a:r>
            <a:r>
              <a:rPr lang="en-US" sz="1400" dirty="0"/>
              <a:t>  </a:t>
            </a:r>
          </a:p>
          <a:p>
            <a:pPr marR="5080" indent="12700" algn="r" defTabSz="521437">
              <a:defRPr sz="2100">
                <a:latin typeface="Calibri"/>
                <a:ea typeface="Calibri"/>
                <a:cs typeface="Calibri"/>
                <a:sym typeface="Calibri"/>
              </a:defRPr>
            </a:pPr>
            <a:r>
              <a:rPr lang="en-US" sz="1400" dirty="0"/>
              <a:t>Shelf life: </a:t>
            </a:r>
            <a:r>
              <a:rPr lang="en-US" sz="1400" b="1" dirty="0"/>
              <a:t>24</a:t>
            </a:r>
            <a:r>
              <a:rPr lang="en-US" sz="1400" b="1" spc="-100" dirty="0"/>
              <a:t> </a:t>
            </a:r>
            <a:r>
              <a:rPr lang="en-US" sz="1400" b="1" dirty="0"/>
              <a:t>months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54" name="ЗАЩИТА ОТ СУХОСТИ…"/>
          <p:cNvSpPr txBox="1"/>
          <p:nvPr/>
        </p:nvSpPr>
        <p:spPr>
          <a:xfrm>
            <a:off x="611558" y="983055"/>
            <a:ext cx="4572005" cy="75843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AGAINST DEHYDRATION</a:t>
            </a:r>
            <a:r>
              <a:rPr lang="en-US" dirty="0">
                <a:latin typeface="Calibri"/>
                <a:ea typeface="Calibri"/>
                <a:cs typeface="Calibri"/>
                <a:sym typeface="Calibri"/>
              </a:rPr>
              <a:t> </a:t>
            </a:r>
          </a:p>
          <a:p>
            <a:pPr>
              <a:lnSpc>
                <a:spcPts val="2500"/>
              </a:lnSpc>
            </a:pPr>
            <a:r>
              <a:rPr lang="en-US" sz="2800" dirty="0">
                <a:solidFill>
                  <a:srgbClr val="92D050"/>
                </a:solidFill>
                <a:latin typeface="Calibri"/>
                <a:ea typeface="Calibri"/>
                <a:cs typeface="Calibri"/>
                <a:sym typeface="Calibri"/>
              </a:rPr>
              <a:t>and climate stress</a:t>
            </a:r>
            <a:endParaRPr sz="2800" dirty="0">
              <a:solidFill>
                <a:srgbClr val="92D050"/>
              </a:solidFill>
              <a:latin typeface="Calibri"/>
              <a:ea typeface="Calibri"/>
              <a:cs typeface="Calibri"/>
              <a:sym typeface="Calibri"/>
            </a:endParaRPr>
          </a:p>
        </p:txBody>
      </p:sp>
      <p:sp>
        <p:nvSpPr>
          <p:cNvPr id="155" name="Биоэссенция поддерживает в коже оптимальный водный баланс на фоне перепадов температур. Обновляет…"/>
          <p:cNvSpPr txBox="1"/>
          <p:nvPr/>
        </p:nvSpPr>
        <p:spPr>
          <a:xfrm>
            <a:off x="611558" y="2149872"/>
            <a:ext cx="3600405"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maintains the skin’s optimal moisture balance amid temperature changes. It renews and soothes the skin, eliminating dryness, flaking and any feeling of tightness. It also provides antioxidant protection, reduces inflammation and has a rejuvenating effect. </a:t>
            </a:r>
          </a:p>
        </p:txBody>
      </p:sp>
      <p:sp>
        <p:nvSpPr>
          <p:cNvPr id="156" name="• глубоко увлажняет…"/>
          <p:cNvSpPr txBox="1"/>
          <p:nvPr/>
        </p:nvSpPr>
        <p:spPr>
          <a:xfrm>
            <a:off x="683566" y="3835648"/>
            <a:ext cx="3456389" cy="929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moisturizing deeply</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eliminating dryness</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soothing and protecting</a:t>
            </a:r>
            <a:endParaRPr dirty="0">
              <a:solidFill>
                <a:srgbClr val="C27C83"/>
              </a:solidFill>
              <a:latin typeface="Calibri"/>
              <a:ea typeface="Calibri"/>
              <a:cs typeface="Calibri"/>
              <a:sym typeface="Calibri"/>
            </a:endParaRPr>
          </a:p>
        </p:txBody>
      </p:sp>
      <p:sp>
        <p:nvSpPr>
          <p:cNvPr id="157" name="Состав: эссенции розмарина, донника, винограда, алоэ, зеленого чая, клевера, василька, левзеи, эхинацеи, монарды."/>
          <p:cNvSpPr txBox="1"/>
          <p:nvPr/>
        </p:nvSpPr>
        <p:spPr>
          <a:xfrm>
            <a:off x="598860" y="5011308"/>
            <a:ext cx="3257972"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cs typeface="Calibri"/>
                <a:sym typeface="Calibri"/>
              </a:rPr>
              <a:t>: </a:t>
            </a:r>
            <a:r>
              <a:rPr lang="en-US" sz="1400" dirty="0">
                <a:latin typeface="Calibri"/>
                <a:cs typeface="Calibri"/>
                <a:sym typeface="Calibri"/>
              </a:rPr>
              <a:t>essences of Rosmarinus, </a:t>
            </a:r>
            <a:r>
              <a:rPr lang="en-US" sz="1400" dirty="0" err="1">
                <a:latin typeface="Calibri"/>
                <a:cs typeface="Calibri"/>
                <a:sym typeface="Calibri"/>
              </a:rPr>
              <a:t>Melilotus</a:t>
            </a:r>
            <a:r>
              <a:rPr lang="en-US" sz="1400" dirty="0">
                <a:latin typeface="Calibri"/>
                <a:cs typeface="Calibri"/>
                <a:sym typeface="Calibri"/>
              </a:rPr>
              <a:t>, </a:t>
            </a:r>
            <a:r>
              <a:rPr lang="en-US" sz="1400" dirty="0" err="1">
                <a:latin typeface="Calibri"/>
                <a:cs typeface="Calibri"/>
                <a:sym typeface="Calibri"/>
              </a:rPr>
              <a:t>Vitis</a:t>
            </a:r>
            <a:r>
              <a:rPr lang="en-US" sz="1400" dirty="0">
                <a:latin typeface="Calibri"/>
                <a:cs typeface="Calibri"/>
                <a:sym typeface="Calibri"/>
              </a:rPr>
              <a:t> vinifera (grape), Aloe, Thea </a:t>
            </a:r>
            <a:r>
              <a:rPr lang="en-US" sz="1400" dirty="0" err="1">
                <a:latin typeface="Calibri"/>
                <a:cs typeface="Calibri"/>
                <a:sym typeface="Calibri"/>
              </a:rPr>
              <a:t>sinensis</a:t>
            </a:r>
            <a:r>
              <a:rPr lang="en-US" sz="1400" dirty="0">
                <a:latin typeface="Calibri"/>
                <a:cs typeface="Calibri"/>
                <a:sym typeface="Calibri"/>
              </a:rPr>
              <a:t> (tea), </a:t>
            </a:r>
            <a:r>
              <a:rPr lang="en-US" sz="1400" dirty="0" err="1">
                <a:latin typeface="Calibri"/>
                <a:cs typeface="Calibri"/>
                <a:sym typeface="Calibri"/>
              </a:rPr>
              <a:t>Trifolium</a:t>
            </a:r>
            <a:r>
              <a:rPr lang="en-US" sz="1400" dirty="0">
                <a:latin typeface="Calibri"/>
                <a:cs typeface="Calibri"/>
                <a:sym typeface="Calibri"/>
              </a:rPr>
              <a:t> </a:t>
            </a:r>
            <a:r>
              <a:rPr lang="en-US" sz="1400" dirty="0" err="1">
                <a:latin typeface="Calibri"/>
                <a:cs typeface="Calibri"/>
                <a:sym typeface="Calibri"/>
              </a:rPr>
              <a:t>arvense</a:t>
            </a:r>
            <a:r>
              <a:rPr lang="en-US" sz="1400" dirty="0">
                <a:latin typeface="Calibri"/>
                <a:cs typeface="Calibri"/>
                <a:sym typeface="Calibri"/>
              </a:rPr>
              <a:t> (clover), </a:t>
            </a:r>
            <a:r>
              <a:rPr lang="en-US" sz="1400" dirty="0" err="1">
                <a:latin typeface="Calibri"/>
                <a:cs typeface="Calibri"/>
                <a:sym typeface="Calibri"/>
              </a:rPr>
              <a:t>Centauerea</a:t>
            </a:r>
            <a:r>
              <a:rPr lang="en-US" sz="1400" dirty="0">
                <a:latin typeface="Calibri"/>
                <a:cs typeface="Calibri"/>
                <a:sym typeface="Calibri"/>
              </a:rPr>
              <a:t> </a:t>
            </a:r>
            <a:r>
              <a:rPr lang="en-US" sz="1400" dirty="0" err="1">
                <a:latin typeface="Calibri"/>
                <a:cs typeface="Calibri"/>
                <a:sym typeface="Calibri"/>
              </a:rPr>
              <a:t>cyanis</a:t>
            </a:r>
            <a:r>
              <a:rPr lang="en-US" sz="1400" dirty="0">
                <a:latin typeface="Calibri"/>
                <a:cs typeface="Calibri"/>
                <a:sym typeface="Calibri"/>
              </a:rPr>
              <a:t>, </a:t>
            </a:r>
            <a:r>
              <a:rPr lang="en-US" sz="1400" dirty="0" err="1">
                <a:latin typeface="Calibri"/>
                <a:cs typeface="Calibri"/>
                <a:sym typeface="Calibri"/>
              </a:rPr>
              <a:t>Leuzea</a:t>
            </a:r>
            <a:r>
              <a:rPr lang="en-US" sz="1400" dirty="0">
                <a:latin typeface="Calibri"/>
                <a:cs typeface="Calibri"/>
                <a:sym typeface="Calibri"/>
              </a:rPr>
              <a:t> </a:t>
            </a:r>
            <a:r>
              <a:rPr lang="en-US" sz="1400" dirty="0" err="1">
                <a:latin typeface="Calibri"/>
                <a:cs typeface="Calibri"/>
                <a:sym typeface="Calibri"/>
              </a:rPr>
              <a:t>carthamoides</a:t>
            </a:r>
            <a:r>
              <a:rPr lang="en-US" sz="1400" dirty="0">
                <a:latin typeface="Calibri"/>
                <a:cs typeface="Calibri"/>
                <a:sym typeface="Calibri"/>
              </a:rPr>
              <a:t>, Echinacea </a:t>
            </a:r>
            <a:r>
              <a:rPr lang="en-US" sz="1400" dirty="0" err="1">
                <a:latin typeface="Calibri"/>
                <a:cs typeface="Calibri"/>
                <a:sym typeface="Calibri"/>
              </a:rPr>
              <a:t>purpurea</a:t>
            </a:r>
            <a:r>
              <a:rPr lang="en-US" sz="1400" dirty="0">
                <a:latin typeface="Calibri"/>
                <a:cs typeface="Calibri"/>
                <a:sym typeface="Calibri"/>
              </a:rPr>
              <a:t>, Monarda </a:t>
            </a:r>
            <a:r>
              <a:rPr lang="en-US" sz="1400" dirty="0" err="1">
                <a:latin typeface="Calibri"/>
                <a:cs typeface="Calibri"/>
                <a:sym typeface="Calibri"/>
              </a:rPr>
              <a:t>fistusola</a:t>
            </a:r>
            <a:r>
              <a:rPr lang="en-US" sz="1400" dirty="0">
                <a:latin typeface="Calibri"/>
                <a:cs typeface="Calibri"/>
                <a:sym typeface="Calibri"/>
              </a:rPr>
              <a:t>.  </a:t>
            </a:r>
            <a:endParaRPr sz="1400" dirty="0">
              <a:latin typeface="Calibri"/>
              <a:ea typeface="Calibri"/>
              <a:cs typeface="Calibri"/>
              <a:sym typeface="Calibri"/>
            </a:endParaRPr>
          </a:p>
        </p:txBody>
      </p:sp>
      <p:sp>
        <p:nvSpPr>
          <p:cNvPr id="158" name="Line"/>
          <p:cNvSpPr/>
          <p:nvPr/>
        </p:nvSpPr>
        <p:spPr>
          <a:xfrm>
            <a:off x="648802" y="486509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59" name="image7.png" descr="image7.png"/>
          <p:cNvPicPr>
            <a:picLocks noChangeAspect="1"/>
          </p:cNvPicPr>
          <p:nvPr/>
        </p:nvPicPr>
        <p:blipFill>
          <a:blip r:embed="rId3">
            <a:extLst/>
          </a:blip>
          <a:stretch>
            <a:fillRect/>
          </a:stretch>
        </p:blipFill>
        <p:spPr>
          <a:xfrm>
            <a:off x="4355972" y="2132856"/>
            <a:ext cx="4176469" cy="2079272"/>
          </a:xfrm>
          <a:prstGeom prst="rect">
            <a:avLst/>
          </a:prstGeom>
          <a:ln w="12700">
            <a:miter lim="400000"/>
          </a:ln>
        </p:spPr>
      </p:pic>
      <p:sp>
        <p:nvSpPr>
          <p:cNvPr id="160" name="В коробке: 100 шт…"/>
          <p:cNvSpPr txBox="1"/>
          <p:nvPr/>
        </p:nvSpPr>
        <p:spPr>
          <a:xfrm>
            <a:off x="5969675" y="4964898"/>
            <a:ext cx="2537729" cy="19518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a:t>
            </a:r>
            <a:r>
              <a:rPr lang="en-US" dirty="0"/>
              <a:t>  </a:t>
            </a:r>
          </a:p>
          <a:p>
            <a:r>
              <a:rPr lang="en-US" dirty="0"/>
              <a:t>Shelf life: </a:t>
            </a:r>
            <a:r>
              <a:rPr lang="en-US" b="1" dirty="0"/>
              <a:t>24 months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63" name="ПОДДЕРЖКА КОЖИ на фоне физической активности"/>
          <p:cNvSpPr txBox="1"/>
          <p:nvPr/>
        </p:nvSpPr>
        <p:spPr>
          <a:xfrm>
            <a:off x="611557" y="983055"/>
            <a:ext cx="5616630"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ts val="2500"/>
              </a:lnSpc>
              <a:defRPr sz="2800">
                <a:solidFill>
                  <a:srgbClr val="92D050"/>
                </a:solidFill>
                <a:latin typeface="Calibri"/>
                <a:ea typeface="Calibri"/>
                <a:cs typeface="Calibri"/>
                <a:sym typeface="Calibri"/>
              </a:defRPr>
            </a:lvl1pPr>
          </a:lstStyle>
          <a:p>
            <a:pPr>
              <a:defRPr sz="1800">
                <a:solidFill>
                  <a:srgbClr val="000000"/>
                </a:solidFill>
              </a:defRPr>
            </a:pPr>
            <a:r>
              <a:rPr lang="en-US" sz="2800" dirty="0">
                <a:solidFill>
                  <a:srgbClr val="92D050"/>
                </a:solidFill>
              </a:rPr>
              <a:t>SKIN SUPPORT </a:t>
            </a:r>
          </a:p>
          <a:p>
            <a:pPr>
              <a:defRPr sz="1800">
                <a:solidFill>
                  <a:srgbClr val="000000"/>
                </a:solidFill>
              </a:defRPr>
            </a:pPr>
            <a:r>
              <a:rPr lang="en-US" sz="2800" dirty="0">
                <a:solidFill>
                  <a:srgbClr val="92D050"/>
                </a:solidFill>
              </a:rPr>
              <a:t>during physical activity</a:t>
            </a:r>
            <a:endParaRPr sz="2800" dirty="0">
              <a:solidFill>
                <a:srgbClr val="92D050"/>
              </a:solidFill>
            </a:endParaRPr>
          </a:p>
        </p:txBody>
      </p:sp>
      <p:sp>
        <p:nvSpPr>
          <p:cNvPr id="164" name="Биоэссенция эффективно ухаживает за кожей, пока вы занимаетесь спортом, физическим трудом или активно отдыхаете. Поддерживает здоровый цвет лица, нормализует работу сальных желез, защищает кожу от раздражений…"/>
          <p:cNvSpPr txBox="1"/>
          <p:nvPr/>
        </p:nvSpPr>
        <p:spPr>
          <a:xfrm>
            <a:off x="611558" y="2080533"/>
            <a:ext cx="3600405"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gives you powerful skincare benefits while you are working out or just working hard. It keeps your complexion healthy and strengthens the capillary network. It also regulates sebaceous glands activity, protecting the skin from irritation and redness.</a:t>
            </a:r>
            <a:endParaRPr lang="ru-RU" dirty="0"/>
          </a:p>
        </p:txBody>
      </p:sp>
      <p:sp>
        <p:nvSpPr>
          <p:cNvPr id="165" name="• защищает от раздражений…"/>
          <p:cNvSpPr txBox="1"/>
          <p:nvPr/>
        </p:nvSpPr>
        <p:spPr>
          <a:xfrm>
            <a:off x="611557" y="3649020"/>
            <a:ext cx="4104461"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protecting from irritation</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strengthening capillaries</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normalizing sebaceous glands activity</a:t>
            </a:r>
            <a:endParaRPr dirty="0">
              <a:solidFill>
                <a:srgbClr val="C27C83"/>
              </a:solidFill>
              <a:latin typeface="Calibri"/>
              <a:ea typeface="Calibri"/>
              <a:cs typeface="Calibri"/>
              <a:sym typeface="Calibri"/>
            </a:endParaRPr>
          </a:p>
        </p:txBody>
      </p:sp>
      <p:sp>
        <p:nvSpPr>
          <p:cNvPr id="166" name="Состав: эссенции фукуса, спирулины, гамамелиса, оливы, лаванды, сныти, черники, зародышей пшеницы, робинии (белой акации), имбиря."/>
          <p:cNvSpPr txBox="1"/>
          <p:nvPr/>
        </p:nvSpPr>
        <p:spPr>
          <a:xfrm>
            <a:off x="611558" y="4904664"/>
            <a:ext cx="3600405" cy="116954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a:t>
            </a:r>
            <a:r>
              <a:rPr sz="1400" dirty="0">
                <a:latin typeface="Calibri"/>
                <a:cs typeface="Calibri"/>
                <a:sym typeface="Calibri"/>
              </a:rPr>
              <a:t> </a:t>
            </a:r>
            <a:r>
              <a:rPr lang="en-US" sz="1400" dirty="0">
                <a:latin typeface="Calibri"/>
                <a:cs typeface="Calibri"/>
                <a:sym typeface="Calibri"/>
              </a:rPr>
              <a:t>the essences of </a:t>
            </a:r>
            <a:r>
              <a:rPr lang="en-US" sz="1400" dirty="0" err="1">
                <a:latin typeface="Calibri"/>
                <a:cs typeface="Calibri"/>
                <a:sym typeface="Calibri"/>
              </a:rPr>
              <a:t>Fucus</a:t>
            </a:r>
            <a:r>
              <a:rPr lang="en-US" sz="1400" dirty="0">
                <a:latin typeface="Calibri"/>
                <a:cs typeface="Calibri"/>
                <a:sym typeface="Calibri"/>
              </a:rPr>
              <a:t> </a:t>
            </a:r>
            <a:r>
              <a:rPr lang="en-US" sz="1400" dirty="0" err="1">
                <a:latin typeface="Calibri"/>
                <a:cs typeface="Calibri"/>
                <a:sym typeface="Calibri"/>
              </a:rPr>
              <a:t>vesiculosis</a:t>
            </a:r>
            <a:r>
              <a:rPr lang="en-US" sz="1400" dirty="0">
                <a:latin typeface="Calibri"/>
                <a:cs typeface="Calibri"/>
                <a:sym typeface="Calibri"/>
              </a:rPr>
              <a:t>, </a:t>
            </a:r>
            <a:r>
              <a:rPr lang="en-US" sz="1400" dirty="0" err="1">
                <a:latin typeface="Calibri"/>
                <a:cs typeface="Calibri"/>
                <a:sym typeface="Calibri"/>
              </a:rPr>
              <a:t>Sprirulina</a:t>
            </a:r>
            <a:r>
              <a:rPr lang="en-US" sz="1400" dirty="0">
                <a:latin typeface="Calibri"/>
                <a:cs typeface="Calibri"/>
                <a:sym typeface="Calibri"/>
              </a:rPr>
              <a:t> platensis, </a:t>
            </a:r>
            <a:r>
              <a:rPr lang="en-US" sz="1400" dirty="0" err="1">
                <a:latin typeface="Calibri"/>
                <a:cs typeface="Calibri"/>
                <a:sym typeface="Calibri"/>
              </a:rPr>
              <a:t>Hamamelis</a:t>
            </a:r>
            <a:r>
              <a:rPr lang="en-US" sz="1400" dirty="0">
                <a:latin typeface="Calibri"/>
                <a:cs typeface="Calibri"/>
                <a:sym typeface="Calibri"/>
              </a:rPr>
              <a:t> </a:t>
            </a:r>
            <a:r>
              <a:rPr lang="en-US" sz="1400" dirty="0" err="1">
                <a:latin typeface="Calibri"/>
                <a:cs typeface="Calibri"/>
                <a:sym typeface="Calibri"/>
              </a:rPr>
              <a:t>virginiana</a:t>
            </a:r>
            <a:r>
              <a:rPr lang="en-US" sz="1400" dirty="0">
                <a:latin typeface="Calibri"/>
                <a:cs typeface="Calibri"/>
                <a:sym typeface="Calibri"/>
              </a:rPr>
              <a:t>, Olea </a:t>
            </a:r>
            <a:r>
              <a:rPr lang="en-US" sz="1400" dirty="0" err="1">
                <a:latin typeface="Calibri"/>
                <a:cs typeface="Calibri"/>
                <a:sym typeface="Calibri"/>
              </a:rPr>
              <a:t>europaea</a:t>
            </a:r>
            <a:r>
              <a:rPr lang="en-US" sz="1400" dirty="0">
                <a:latin typeface="Calibri"/>
                <a:cs typeface="Calibri"/>
                <a:sym typeface="Calibri"/>
              </a:rPr>
              <a:t>, Lavandula, </a:t>
            </a:r>
            <a:r>
              <a:rPr lang="en-US" sz="1400" dirty="0" err="1">
                <a:latin typeface="Calibri"/>
                <a:cs typeface="Calibri"/>
                <a:sym typeface="Calibri"/>
              </a:rPr>
              <a:t>Aegopodium</a:t>
            </a:r>
            <a:r>
              <a:rPr lang="en-US" sz="1400" dirty="0">
                <a:latin typeface="Calibri"/>
                <a:cs typeface="Calibri"/>
                <a:sym typeface="Calibri"/>
              </a:rPr>
              <a:t> </a:t>
            </a:r>
            <a:r>
              <a:rPr lang="en-US" sz="1400" dirty="0" err="1">
                <a:latin typeface="Calibri"/>
                <a:cs typeface="Calibri"/>
                <a:sym typeface="Calibri"/>
              </a:rPr>
              <a:t>podagraria</a:t>
            </a:r>
            <a:r>
              <a:rPr lang="en-US" sz="1400" dirty="0">
                <a:latin typeface="Calibri"/>
                <a:cs typeface="Calibri"/>
                <a:sym typeface="Calibri"/>
              </a:rPr>
              <a:t>, Vaccinium </a:t>
            </a:r>
            <a:r>
              <a:rPr lang="en-US" sz="1400" dirty="0" err="1">
                <a:latin typeface="Calibri"/>
                <a:cs typeface="Calibri"/>
                <a:sym typeface="Calibri"/>
              </a:rPr>
              <a:t>myrtillus</a:t>
            </a:r>
            <a:r>
              <a:rPr lang="en-US" sz="1400" dirty="0">
                <a:latin typeface="Calibri"/>
                <a:cs typeface="Calibri"/>
                <a:sym typeface="Calibri"/>
              </a:rPr>
              <a:t>, Triticum vulgare, Acacia arabica, </a:t>
            </a:r>
            <a:r>
              <a:rPr lang="en-US" sz="1400" dirty="0" err="1">
                <a:latin typeface="Calibri"/>
                <a:cs typeface="Calibri"/>
                <a:sym typeface="Calibri"/>
              </a:rPr>
              <a:t>Zingiber</a:t>
            </a:r>
            <a:r>
              <a:rPr lang="en-US" sz="1400" dirty="0">
                <a:latin typeface="Calibri"/>
                <a:cs typeface="Calibri"/>
                <a:sym typeface="Calibri"/>
              </a:rPr>
              <a:t>. </a:t>
            </a:r>
            <a:endParaRPr sz="1400" dirty="0">
              <a:latin typeface="Calibri"/>
              <a:ea typeface="Calibri"/>
              <a:cs typeface="Calibri"/>
              <a:sym typeface="Calibri"/>
            </a:endParaRPr>
          </a:p>
        </p:txBody>
      </p:sp>
      <p:sp>
        <p:nvSpPr>
          <p:cNvPr id="167" name="Line"/>
          <p:cNvSpPr/>
          <p:nvPr/>
        </p:nvSpPr>
        <p:spPr>
          <a:xfrm>
            <a:off x="648802" y="4852392"/>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68" name="image8.png" descr="image8.png"/>
          <p:cNvPicPr>
            <a:picLocks noChangeAspect="1"/>
          </p:cNvPicPr>
          <p:nvPr/>
        </p:nvPicPr>
        <p:blipFill>
          <a:blip r:embed="rId3">
            <a:extLst/>
          </a:blip>
          <a:stretch>
            <a:fillRect/>
          </a:stretch>
        </p:blipFill>
        <p:spPr>
          <a:xfrm>
            <a:off x="4355972" y="2060848"/>
            <a:ext cx="4173988" cy="2080262"/>
          </a:xfrm>
          <a:prstGeom prst="rect">
            <a:avLst/>
          </a:prstGeom>
          <a:ln w="12700">
            <a:miter lim="400000"/>
          </a:ln>
        </p:spPr>
      </p:pic>
      <p:sp>
        <p:nvSpPr>
          <p:cNvPr id="169" name="В коробке: 100 шт…"/>
          <p:cNvSpPr txBox="1"/>
          <p:nvPr/>
        </p:nvSpPr>
        <p:spPr>
          <a:xfrm>
            <a:off x="6013827" y="4904664"/>
            <a:ext cx="2493577" cy="8617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  </a:t>
            </a:r>
          </a:p>
          <a:p>
            <a:r>
              <a:rPr lang="en-US" dirty="0"/>
              <a:t>Shelf life: </a:t>
            </a:r>
            <a:r>
              <a:rPr lang="en-US" b="1" dirty="0"/>
              <a:t>24 months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3.png" descr="image3.png"/>
          <p:cNvPicPr>
            <a:picLocks noChangeAspect="1"/>
          </p:cNvPicPr>
          <p:nvPr/>
        </p:nvPicPr>
        <p:blipFill>
          <a:blip r:embed="rId2">
            <a:extLst/>
          </a:blip>
          <a:stretch>
            <a:fillRect/>
          </a:stretch>
        </p:blipFill>
        <p:spPr>
          <a:xfrm>
            <a:off x="7020272" y="332656"/>
            <a:ext cx="1512171" cy="756084"/>
          </a:xfrm>
          <a:prstGeom prst="rect">
            <a:avLst/>
          </a:prstGeom>
          <a:ln w="12700">
            <a:miter lim="400000"/>
          </a:ln>
        </p:spPr>
      </p:pic>
      <p:sp>
        <p:nvSpPr>
          <p:cNvPr id="172" name="ОМОЛОЖЕНИЕ…"/>
          <p:cNvSpPr txBox="1"/>
          <p:nvPr/>
        </p:nvSpPr>
        <p:spPr>
          <a:xfrm>
            <a:off x="611557" y="983055"/>
            <a:ext cx="5616630" cy="7481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nSpc>
                <a:spcPts val="2500"/>
              </a:lnSpc>
            </a:pPr>
            <a:r>
              <a:rPr lang="en-US" sz="2800" dirty="0">
                <a:solidFill>
                  <a:srgbClr val="92D050"/>
                </a:solidFill>
                <a:latin typeface="Calibri"/>
                <a:ea typeface="Calibri"/>
                <a:cs typeface="Calibri"/>
                <a:sym typeface="Calibri"/>
              </a:rPr>
              <a:t>ANTI-AGE </a:t>
            </a:r>
          </a:p>
          <a:p>
            <a:pPr>
              <a:lnSpc>
                <a:spcPts val="2500"/>
              </a:lnSpc>
            </a:pPr>
            <a:r>
              <a:rPr lang="en-US" sz="2800" dirty="0">
                <a:solidFill>
                  <a:srgbClr val="92D050"/>
                </a:solidFill>
                <a:latin typeface="Calibri"/>
                <a:ea typeface="Calibri"/>
                <a:cs typeface="Calibri"/>
                <a:sym typeface="Calibri"/>
              </a:rPr>
              <a:t>for mature skin</a:t>
            </a:r>
            <a:endParaRPr sz="2800" dirty="0">
              <a:solidFill>
                <a:srgbClr val="92D050"/>
              </a:solidFill>
              <a:latin typeface="Calibri"/>
              <a:ea typeface="Calibri"/>
              <a:cs typeface="Calibri"/>
              <a:sym typeface="Calibri"/>
            </a:endParaRPr>
          </a:p>
        </p:txBody>
      </p:sp>
      <p:sp>
        <p:nvSpPr>
          <p:cNvPr id="173" name="Биоэссенция глубоко увлажняет, питает…"/>
          <p:cNvSpPr txBox="1"/>
          <p:nvPr/>
        </p:nvSpPr>
        <p:spPr>
          <a:xfrm>
            <a:off x="611557" y="2114413"/>
            <a:ext cx="3600405" cy="160043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a:latin typeface="Calibri"/>
                <a:ea typeface="Calibri"/>
                <a:cs typeface="Calibri"/>
              </a:defRPr>
            </a:lvl1pPr>
          </a:lstStyle>
          <a:p>
            <a:r>
              <a:rPr lang="en-US" dirty="0"/>
              <a:t>This bio essence deeply moisturizes and protects the skin, improving its elasticity and giving a feeling of comfort. It evens out the skin tone, fights pigmentation and reduces wrinkles and puffiness, making your skin look fresher and more supple. It also has an antioxidant and anti-inflammatory effects.</a:t>
            </a:r>
            <a:endParaRPr lang="ru-RU" dirty="0"/>
          </a:p>
        </p:txBody>
      </p:sp>
      <p:sp>
        <p:nvSpPr>
          <p:cNvPr id="174" name="• сокращает морщины…"/>
          <p:cNvSpPr txBox="1"/>
          <p:nvPr/>
        </p:nvSpPr>
        <p:spPr>
          <a:xfrm>
            <a:off x="611557" y="3801938"/>
            <a:ext cx="4104461" cy="9233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smoothing wrinkles</a:t>
            </a:r>
            <a:r>
              <a:rPr dirty="0">
                <a:solidFill>
                  <a:srgbClr val="C27C83"/>
                </a:solidFill>
                <a:latin typeface="Calibri"/>
                <a:ea typeface="Calibri"/>
                <a:cs typeface="Calibri"/>
                <a:sym typeface="Calibri"/>
              </a:rPr>
              <a:t> </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increasing suppleness</a:t>
            </a:r>
            <a:endParaRPr dirty="0">
              <a:latin typeface="Calibri"/>
              <a:ea typeface="Calibri"/>
              <a:cs typeface="Calibri"/>
              <a:sym typeface="Calibri"/>
            </a:endParaRPr>
          </a:p>
          <a:p>
            <a:r>
              <a:rPr dirty="0">
                <a:solidFill>
                  <a:srgbClr val="C27C83"/>
                </a:solidFill>
                <a:latin typeface="Calibri"/>
                <a:ea typeface="Calibri"/>
                <a:cs typeface="Calibri"/>
                <a:sym typeface="Calibri"/>
              </a:rPr>
              <a:t>• </a:t>
            </a:r>
            <a:r>
              <a:rPr lang="en-US" dirty="0">
                <a:solidFill>
                  <a:srgbClr val="C27C83"/>
                </a:solidFill>
                <a:latin typeface="Calibri"/>
                <a:ea typeface="Calibri"/>
                <a:cs typeface="Calibri"/>
                <a:sym typeface="Calibri"/>
              </a:rPr>
              <a:t>reducing puffiness</a:t>
            </a:r>
            <a:endParaRPr dirty="0">
              <a:solidFill>
                <a:srgbClr val="C27C83"/>
              </a:solidFill>
              <a:latin typeface="Calibri"/>
              <a:ea typeface="Calibri"/>
              <a:cs typeface="Calibri"/>
              <a:sym typeface="Calibri"/>
            </a:endParaRPr>
          </a:p>
        </p:txBody>
      </p:sp>
      <p:sp>
        <p:nvSpPr>
          <p:cNvPr id="175" name="Состав: эссенции малины, яблока, винограда, калины, коры березы, корицы, облепихи, амаранта, эдельвейса, цветочной пыльцы."/>
          <p:cNvSpPr txBox="1"/>
          <p:nvPr/>
        </p:nvSpPr>
        <p:spPr>
          <a:xfrm>
            <a:off x="611560" y="5053443"/>
            <a:ext cx="3600401" cy="138499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400" b="1" dirty="0">
                <a:solidFill>
                  <a:srgbClr val="92D050"/>
                </a:solidFill>
                <a:latin typeface="Calibri"/>
                <a:ea typeface="Calibri"/>
                <a:cs typeface="Calibri"/>
                <a:sym typeface="Calibri"/>
              </a:rPr>
              <a:t>Ingredients</a:t>
            </a:r>
            <a:r>
              <a:rPr sz="1400" b="1" dirty="0">
                <a:solidFill>
                  <a:srgbClr val="92D050"/>
                </a:solidFill>
                <a:latin typeface="Calibri"/>
                <a:ea typeface="Calibri"/>
                <a:cs typeface="Calibri"/>
                <a:sym typeface="Calibri"/>
              </a:rPr>
              <a:t>: </a:t>
            </a:r>
            <a:r>
              <a:rPr lang="en-US" sz="1400" dirty="0">
                <a:latin typeface="Calibri"/>
                <a:cs typeface="Calibri"/>
                <a:sym typeface="Calibri"/>
              </a:rPr>
              <a:t>the essences of </a:t>
            </a:r>
            <a:r>
              <a:rPr lang="en-US" sz="1400" dirty="0" err="1">
                <a:latin typeface="Calibri"/>
                <a:cs typeface="Calibri"/>
                <a:sym typeface="Calibri"/>
              </a:rPr>
              <a:t>Rubus</a:t>
            </a:r>
            <a:r>
              <a:rPr lang="en-US" sz="1400" dirty="0">
                <a:latin typeface="Calibri"/>
                <a:cs typeface="Calibri"/>
                <a:sym typeface="Calibri"/>
              </a:rPr>
              <a:t> </a:t>
            </a:r>
            <a:r>
              <a:rPr lang="en-US" sz="1400" dirty="0" err="1">
                <a:latin typeface="Calibri"/>
                <a:cs typeface="Calibri"/>
                <a:sym typeface="Calibri"/>
              </a:rPr>
              <a:t>idaeus</a:t>
            </a:r>
            <a:r>
              <a:rPr lang="en-US" sz="1400" dirty="0">
                <a:latin typeface="Calibri"/>
                <a:cs typeface="Calibri"/>
                <a:sym typeface="Calibri"/>
              </a:rPr>
              <a:t> (raspberry), Malus </a:t>
            </a:r>
            <a:r>
              <a:rPr lang="en-US" sz="1400" dirty="0" err="1">
                <a:latin typeface="Calibri"/>
                <a:cs typeface="Calibri"/>
                <a:sym typeface="Calibri"/>
              </a:rPr>
              <a:t>pumila</a:t>
            </a:r>
            <a:r>
              <a:rPr lang="en-US" sz="1400" dirty="0">
                <a:latin typeface="Calibri"/>
                <a:cs typeface="Calibri"/>
                <a:sym typeface="Calibri"/>
              </a:rPr>
              <a:t> (apple), </a:t>
            </a:r>
            <a:r>
              <a:rPr lang="en-US" sz="1400" dirty="0" err="1">
                <a:latin typeface="Calibri"/>
                <a:cs typeface="Calibri"/>
                <a:sym typeface="Calibri"/>
              </a:rPr>
              <a:t>Vitis</a:t>
            </a:r>
            <a:r>
              <a:rPr lang="en-US" sz="1400" dirty="0">
                <a:latin typeface="Calibri"/>
                <a:cs typeface="Calibri"/>
                <a:sym typeface="Calibri"/>
              </a:rPr>
              <a:t> vinifera (grape), Viburnum </a:t>
            </a:r>
            <a:r>
              <a:rPr lang="en-US" sz="1400" dirty="0" err="1">
                <a:latin typeface="Calibri"/>
                <a:cs typeface="Calibri"/>
                <a:sym typeface="Calibri"/>
              </a:rPr>
              <a:t>opulis</a:t>
            </a:r>
            <a:r>
              <a:rPr lang="en-US" sz="1400" dirty="0">
                <a:latin typeface="Calibri"/>
                <a:cs typeface="Calibri"/>
                <a:sym typeface="Calibri"/>
              </a:rPr>
              <a:t>, Betula </a:t>
            </a:r>
            <a:r>
              <a:rPr lang="en-US" sz="1400" dirty="0" err="1">
                <a:latin typeface="Calibri"/>
                <a:cs typeface="Calibri"/>
                <a:sym typeface="Calibri"/>
              </a:rPr>
              <a:t>verrycosa</a:t>
            </a:r>
            <a:r>
              <a:rPr lang="en-US" sz="1400" dirty="0">
                <a:latin typeface="Calibri"/>
                <a:cs typeface="Calibri"/>
                <a:sym typeface="Calibri"/>
              </a:rPr>
              <a:t>, </a:t>
            </a:r>
            <a:r>
              <a:rPr lang="en-US" sz="1400" dirty="0" err="1">
                <a:latin typeface="Calibri"/>
                <a:cs typeface="Calibri"/>
                <a:sym typeface="Calibri"/>
              </a:rPr>
              <a:t>Cinnamomum</a:t>
            </a:r>
            <a:r>
              <a:rPr lang="en-US" sz="1400" dirty="0">
                <a:latin typeface="Calibri"/>
                <a:cs typeface="Calibri"/>
                <a:sym typeface="Calibri"/>
              </a:rPr>
              <a:t> cassia, </a:t>
            </a:r>
            <a:r>
              <a:rPr lang="en-US" sz="1400" dirty="0" err="1">
                <a:latin typeface="Calibri"/>
                <a:cs typeface="Calibri"/>
                <a:sym typeface="Calibri"/>
              </a:rPr>
              <a:t>Hippophae</a:t>
            </a:r>
            <a:r>
              <a:rPr lang="en-US" sz="1400" dirty="0">
                <a:latin typeface="Calibri"/>
                <a:cs typeface="Calibri"/>
                <a:sym typeface="Calibri"/>
              </a:rPr>
              <a:t> </a:t>
            </a:r>
            <a:r>
              <a:rPr lang="en-US" sz="1400" dirty="0" err="1">
                <a:latin typeface="Calibri"/>
                <a:cs typeface="Calibri"/>
                <a:sym typeface="Calibri"/>
              </a:rPr>
              <a:t>rhamnoides</a:t>
            </a:r>
            <a:r>
              <a:rPr lang="en-US" sz="1400" dirty="0">
                <a:latin typeface="Calibri"/>
                <a:cs typeface="Calibri"/>
                <a:sym typeface="Calibri"/>
              </a:rPr>
              <a:t>, Amaranthus </a:t>
            </a:r>
            <a:r>
              <a:rPr lang="en-US" sz="1400" dirty="0" err="1">
                <a:latin typeface="Calibri"/>
                <a:cs typeface="Calibri"/>
                <a:sym typeface="Calibri"/>
              </a:rPr>
              <a:t>cruentus</a:t>
            </a:r>
            <a:r>
              <a:rPr lang="en-US" sz="1400" dirty="0">
                <a:latin typeface="Calibri"/>
                <a:cs typeface="Calibri"/>
                <a:sym typeface="Calibri"/>
              </a:rPr>
              <a:t>, </a:t>
            </a:r>
            <a:r>
              <a:rPr lang="en-US" sz="1400" dirty="0" err="1">
                <a:latin typeface="Calibri"/>
                <a:cs typeface="Calibri"/>
                <a:sym typeface="Calibri"/>
              </a:rPr>
              <a:t>Leontopodium</a:t>
            </a:r>
            <a:r>
              <a:rPr lang="en-US" sz="1400" dirty="0">
                <a:latin typeface="Calibri"/>
                <a:cs typeface="Calibri"/>
                <a:sym typeface="Calibri"/>
              </a:rPr>
              <a:t> </a:t>
            </a:r>
            <a:r>
              <a:rPr lang="en-US" sz="1400" dirty="0" err="1">
                <a:latin typeface="Calibri"/>
                <a:cs typeface="Calibri"/>
                <a:sym typeface="Calibri"/>
              </a:rPr>
              <a:t>alpinum</a:t>
            </a:r>
            <a:r>
              <a:rPr lang="en-US" sz="1400" dirty="0">
                <a:latin typeface="Calibri"/>
                <a:cs typeface="Calibri"/>
                <a:sym typeface="Calibri"/>
              </a:rPr>
              <a:t>, </a:t>
            </a:r>
            <a:r>
              <a:rPr lang="en-US" sz="1400" dirty="0" err="1">
                <a:latin typeface="Calibri"/>
                <a:cs typeface="Calibri"/>
                <a:sym typeface="Calibri"/>
              </a:rPr>
              <a:t>Prostopinum</a:t>
            </a:r>
            <a:r>
              <a:rPr lang="en-US" sz="1400" dirty="0">
                <a:latin typeface="Calibri"/>
                <a:cs typeface="Calibri"/>
                <a:sym typeface="Calibri"/>
              </a:rPr>
              <a:t>. </a:t>
            </a:r>
            <a:endParaRPr sz="1400" dirty="0">
              <a:latin typeface="Calibri"/>
              <a:ea typeface="Calibri"/>
              <a:cs typeface="Calibri"/>
              <a:sym typeface="Calibri"/>
            </a:endParaRPr>
          </a:p>
        </p:txBody>
      </p:sp>
      <p:sp>
        <p:nvSpPr>
          <p:cNvPr id="176" name="Line"/>
          <p:cNvSpPr/>
          <p:nvPr/>
        </p:nvSpPr>
        <p:spPr>
          <a:xfrm>
            <a:off x="648802" y="4892510"/>
            <a:ext cx="7846395" cy="1"/>
          </a:xfrm>
          <a:prstGeom prst="line">
            <a:avLst/>
          </a:prstGeom>
          <a:ln>
            <a:solidFill>
              <a:srgbClr val="92D050"/>
            </a:solidFill>
            <a:bevel/>
          </a:ln>
        </p:spPr>
        <p:txBody>
          <a:bodyPr lIns="45718" tIns="45718" rIns="45718" bIns="45718"/>
          <a:lstStyle/>
          <a:p>
            <a:pPr defTabSz="457200">
              <a:defRPr sz="1200"/>
            </a:pPr>
            <a:endParaRPr/>
          </a:p>
        </p:txBody>
      </p:sp>
      <p:pic>
        <p:nvPicPr>
          <p:cNvPr id="177" name="image9.png" descr="image9.png"/>
          <p:cNvPicPr>
            <a:picLocks noChangeAspect="1"/>
          </p:cNvPicPr>
          <p:nvPr/>
        </p:nvPicPr>
        <p:blipFill>
          <a:blip r:embed="rId3">
            <a:extLst/>
          </a:blip>
          <a:stretch>
            <a:fillRect/>
          </a:stretch>
        </p:blipFill>
        <p:spPr>
          <a:xfrm>
            <a:off x="4353493" y="2138354"/>
            <a:ext cx="4178948" cy="2082734"/>
          </a:xfrm>
          <a:prstGeom prst="rect">
            <a:avLst/>
          </a:prstGeom>
          <a:ln w="12700">
            <a:miter lim="400000"/>
          </a:ln>
        </p:spPr>
      </p:pic>
      <p:sp>
        <p:nvSpPr>
          <p:cNvPr id="10" name="В коробке: 100 шт…">
            <a:extLst>
              <a:ext uri="{FF2B5EF4-FFF2-40B4-BE49-F238E27FC236}">
                <a16:creationId xmlns:a16="http://schemas.microsoft.com/office/drawing/2014/main" id="{836A067B-559E-4553-84F7-982D30A17476}"/>
              </a:ext>
            </a:extLst>
          </p:cNvPr>
          <p:cNvSpPr txBox="1"/>
          <p:nvPr/>
        </p:nvSpPr>
        <p:spPr>
          <a:xfrm>
            <a:off x="6001620" y="4972724"/>
            <a:ext cx="2493577" cy="90024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indent="12700" algn="r" defTabSz="521437">
              <a:spcBef>
                <a:spcPts val="100"/>
              </a:spcBef>
              <a:defRPr sz="1400">
                <a:latin typeface="Calibri"/>
                <a:ea typeface="Calibri"/>
                <a:cs typeface="Calibri"/>
              </a:defRPr>
            </a:lvl1pPr>
          </a:lstStyle>
          <a:p>
            <a:r>
              <a:rPr lang="en-US" dirty="0"/>
              <a:t>One pack volume: </a:t>
            </a:r>
            <a:r>
              <a:rPr lang="en-US" b="1" dirty="0"/>
              <a:t>10*2ml</a:t>
            </a:r>
          </a:p>
          <a:p>
            <a:r>
              <a:rPr lang="en-US" dirty="0"/>
              <a:t>Packs in a carton: </a:t>
            </a:r>
            <a:r>
              <a:rPr lang="en-US" b="1" dirty="0"/>
              <a:t>100</a:t>
            </a:r>
            <a:r>
              <a:rPr lang="en-US" dirty="0"/>
              <a:t> </a:t>
            </a:r>
          </a:p>
          <a:p>
            <a:r>
              <a:rPr lang="en-US" dirty="0"/>
              <a:t> Manufactured in: </a:t>
            </a:r>
            <a:r>
              <a:rPr lang="en-US" b="1" dirty="0"/>
              <a:t>Russia  </a:t>
            </a:r>
          </a:p>
          <a:p>
            <a:r>
              <a:rPr lang="en-US" dirty="0"/>
              <a:t>Shelf life: </a:t>
            </a:r>
            <a:r>
              <a:rPr lang="en-US" b="1" dirty="0"/>
              <a:t>24 months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2029</TotalTime>
  <Words>1169</Words>
  <Application>Microsoft Office PowerPoint</Application>
  <PresentationFormat>Экран (4:3)</PresentationFormat>
  <Paragraphs>111</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Avenir Roman</vt:lpstr>
      <vt:lpstr>Calibri</vt:lpstr>
      <vt:lpstr>Helvetica</vt:lpstr>
      <vt:lpstr>Default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aak</dc:creator>
  <cp:lastModifiedBy>aak</cp:lastModifiedBy>
  <cp:revision>22</cp:revision>
  <cp:lastPrinted>2018-05-29T13:02:08Z</cp:lastPrinted>
  <dcterms:modified xsi:type="dcterms:W3CDTF">2018-05-29T13:06:24Z</dcterms:modified>
</cp:coreProperties>
</file>