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60" r:id="rId5"/>
    <p:sldId id="259" r:id="rId6"/>
    <p:sldId id="289" r:id="rId7"/>
    <p:sldId id="262" r:id="rId8"/>
    <p:sldId id="272" r:id="rId9"/>
    <p:sldId id="273" r:id="rId10"/>
    <p:sldId id="274" r:id="rId11"/>
    <p:sldId id="275" r:id="rId12"/>
    <p:sldId id="276" r:id="rId13"/>
    <p:sldId id="278" r:id="rId14"/>
    <p:sldId id="277" r:id="rId15"/>
    <p:sldId id="279" r:id="rId16"/>
    <p:sldId id="280" r:id="rId17"/>
    <p:sldId id="281" r:id="rId18"/>
    <p:sldId id="285" r:id="rId19"/>
    <p:sldId id="282" r:id="rId20"/>
    <p:sldId id="284" r:id="rId21"/>
    <p:sldId id="283" r:id="rId22"/>
    <p:sldId id="286" r:id="rId23"/>
    <p:sldId id="287" r:id="rId24"/>
    <p:sldId id="288" r:id="rId25"/>
    <p:sldId id="290" r:id="rId26"/>
    <p:sldId id="270" r:id="rId27"/>
  </p:sldIdLst>
  <p:sldSz cx="10688638" cy="7562850"/>
  <p:notesSz cx="6858000" cy="9144000"/>
  <p:defaultTextStyle>
    <a:defPPr>
      <a:defRPr lang="ru-RU"/>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F6E"/>
    <a:srgbClr val="FF0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40" autoAdjust="0"/>
  </p:normalViewPr>
  <p:slideViewPr>
    <p:cSldViewPr snapToGrid="0" snapToObjects="1">
      <p:cViewPr varScale="1">
        <p:scale>
          <a:sx n="62" d="100"/>
          <a:sy n="62" d="100"/>
        </p:scale>
        <p:origin x="1332" y="72"/>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00B75-46FE-4059-B8A7-8E358DCB73BA}" type="datetimeFigureOut">
              <a:rPr lang="ru-RU" smtClean="0"/>
              <a:t>16.08.2018</a:t>
            </a:fld>
            <a:endParaRPr lang="ru-RU"/>
          </a:p>
        </p:txBody>
      </p:sp>
      <p:sp>
        <p:nvSpPr>
          <p:cNvPr id="4" name="Образ слайда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0621E-9FD8-4CCA-BC8A-1CDB919323DB}" type="slidenum">
              <a:rPr lang="ru-RU" smtClean="0"/>
              <a:t>‹#›</a:t>
            </a:fld>
            <a:endParaRPr lang="ru-RU"/>
          </a:p>
        </p:txBody>
      </p:sp>
    </p:spTree>
    <p:extLst>
      <p:ext uri="{BB962C8B-B14F-4D97-AF65-F5344CB8AC3E}">
        <p14:creationId xmlns:p14="http://schemas.microsoft.com/office/powerpoint/2010/main" val="307349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E0621E-9FD8-4CCA-BC8A-1CDB919323DB}" type="slidenum">
              <a:rPr lang="ru-RU" smtClean="0"/>
              <a:t>1</a:t>
            </a:fld>
            <a:endParaRPr lang="ru-RU"/>
          </a:p>
        </p:txBody>
      </p:sp>
    </p:spTree>
    <p:extLst>
      <p:ext uri="{BB962C8B-B14F-4D97-AF65-F5344CB8AC3E}">
        <p14:creationId xmlns:p14="http://schemas.microsoft.com/office/powerpoint/2010/main" val="244527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801648" y="2349386"/>
            <a:ext cx="9085342" cy="1621111"/>
          </a:xfrm>
        </p:spPr>
        <p:txBody>
          <a:bodyPr/>
          <a:lstStyle/>
          <a:p>
            <a:r>
              <a:rPr lang="en-US"/>
              <a:t>Образец заголовка</a:t>
            </a:r>
            <a:endParaRPr lang="ru-RU"/>
          </a:p>
        </p:txBody>
      </p:sp>
      <p:sp>
        <p:nvSpPr>
          <p:cNvPr id="3" name="Подзаголовок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a:t>Образец подзаголовка</a:t>
            </a:r>
            <a:endParaRPr lang="ru-RU"/>
          </a:p>
        </p:txBody>
      </p:sp>
      <p:sp>
        <p:nvSpPr>
          <p:cNvPr id="4" name="Дата 3"/>
          <p:cNvSpPr>
            <a:spLocks noGrp="1"/>
          </p:cNvSpPr>
          <p:nvPr>
            <p:ph type="dt" sz="half" idx="10"/>
          </p:nvPr>
        </p:nvSpPr>
        <p:spPr/>
        <p:txBody>
          <a:bodyPr/>
          <a:lstStyle/>
          <a:p>
            <a:fld id="{2C087FBF-6E2F-E742-BBDE-5F8BE199DE86}" type="datetimeFigureOut">
              <a:rPr lang="ru-RU" smtClean="0"/>
              <a:t>16.08.2018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825423-1078-9840-9EC9-1BE7B70C162A}" type="slidenum">
              <a:rPr lang="ru-RU" smtClean="0"/>
              <a:t>‹#›</a:t>
            </a:fld>
            <a:endParaRPr lang="ru-RU"/>
          </a:p>
        </p:txBody>
      </p:sp>
    </p:spTree>
    <p:extLst>
      <p:ext uri="{BB962C8B-B14F-4D97-AF65-F5344CB8AC3E}">
        <p14:creationId xmlns:p14="http://schemas.microsoft.com/office/powerpoint/2010/main" val="1596727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p>
            <a:fld id="{2C087FBF-6E2F-E742-BBDE-5F8BE199DE86}" type="datetimeFigureOut">
              <a:rPr lang="ru-RU" smtClean="0"/>
              <a:t>16.08.2018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825423-1078-9840-9EC9-1BE7B70C162A}" type="slidenum">
              <a:rPr lang="ru-RU" smtClean="0"/>
              <a:t>‹#›</a:t>
            </a:fld>
            <a:endParaRPr lang="ru-RU"/>
          </a:p>
        </p:txBody>
      </p:sp>
    </p:spTree>
    <p:extLst>
      <p:ext uri="{BB962C8B-B14F-4D97-AF65-F5344CB8AC3E}">
        <p14:creationId xmlns:p14="http://schemas.microsoft.com/office/powerpoint/2010/main" val="107950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59363" y="334377"/>
            <a:ext cx="2809479" cy="7116431"/>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625361" y="334377"/>
            <a:ext cx="8255859" cy="7116431"/>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p>
            <a:fld id="{2C087FBF-6E2F-E742-BBDE-5F8BE199DE86}" type="datetimeFigureOut">
              <a:rPr lang="ru-RU" smtClean="0"/>
              <a:t>16.08.2018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825423-1078-9840-9EC9-1BE7B70C162A}" type="slidenum">
              <a:rPr lang="ru-RU" smtClean="0"/>
              <a:t>‹#›</a:t>
            </a:fld>
            <a:endParaRPr lang="ru-RU"/>
          </a:p>
        </p:txBody>
      </p:sp>
    </p:spTree>
    <p:extLst>
      <p:ext uri="{BB962C8B-B14F-4D97-AF65-F5344CB8AC3E}">
        <p14:creationId xmlns:p14="http://schemas.microsoft.com/office/powerpoint/2010/main" val="102846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p>
            <a:fld id="{2C087FBF-6E2F-E742-BBDE-5F8BE199DE86}" type="datetimeFigureOut">
              <a:rPr lang="ru-RU" smtClean="0"/>
              <a:t>16.08.2018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825423-1078-9840-9EC9-1BE7B70C162A}" type="slidenum">
              <a:rPr lang="ru-RU" smtClean="0"/>
              <a:t>‹#›</a:t>
            </a:fld>
            <a:endParaRPr lang="ru-RU"/>
          </a:p>
        </p:txBody>
      </p:sp>
    </p:spTree>
    <p:extLst>
      <p:ext uri="{BB962C8B-B14F-4D97-AF65-F5344CB8AC3E}">
        <p14:creationId xmlns:p14="http://schemas.microsoft.com/office/powerpoint/2010/main" val="369052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44329" y="4859832"/>
            <a:ext cx="9085342" cy="1502066"/>
          </a:xfrm>
        </p:spPr>
        <p:txBody>
          <a:bodyPr anchor="t"/>
          <a:lstStyle>
            <a:lvl1pPr algn="l">
              <a:defRPr sz="4600" b="1" cap="all"/>
            </a:lvl1pPr>
          </a:lstStyle>
          <a:p>
            <a:r>
              <a:rPr lang="en-US"/>
              <a:t>Образец заголовка</a:t>
            </a:r>
            <a:endParaRPr lang="ru-RU"/>
          </a:p>
        </p:txBody>
      </p:sp>
      <p:sp>
        <p:nvSpPr>
          <p:cNvPr id="3" name="Текст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a:t>Образец текста</a:t>
            </a:r>
          </a:p>
        </p:txBody>
      </p:sp>
      <p:sp>
        <p:nvSpPr>
          <p:cNvPr id="4" name="Дата 3"/>
          <p:cNvSpPr>
            <a:spLocks noGrp="1"/>
          </p:cNvSpPr>
          <p:nvPr>
            <p:ph type="dt" sz="half" idx="10"/>
          </p:nvPr>
        </p:nvSpPr>
        <p:spPr/>
        <p:txBody>
          <a:bodyPr/>
          <a:lstStyle/>
          <a:p>
            <a:fld id="{2C087FBF-6E2F-E742-BBDE-5F8BE199DE86}" type="datetimeFigureOut">
              <a:rPr lang="ru-RU" smtClean="0"/>
              <a:t>16.08.2018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825423-1078-9840-9EC9-1BE7B70C162A}" type="slidenum">
              <a:rPr lang="ru-RU" smtClean="0"/>
              <a:t>‹#›</a:t>
            </a:fld>
            <a:endParaRPr lang="ru-RU"/>
          </a:p>
        </p:txBody>
      </p:sp>
    </p:spTree>
    <p:extLst>
      <p:ext uri="{BB962C8B-B14F-4D97-AF65-F5344CB8AC3E}">
        <p14:creationId xmlns:p14="http://schemas.microsoft.com/office/powerpoint/2010/main" val="277031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4"/>
          <p:cNvSpPr>
            <a:spLocks noGrp="1"/>
          </p:cNvSpPr>
          <p:nvPr>
            <p:ph type="dt" sz="half" idx="10"/>
          </p:nvPr>
        </p:nvSpPr>
        <p:spPr/>
        <p:txBody>
          <a:bodyPr/>
          <a:lstStyle/>
          <a:p>
            <a:fld id="{2C087FBF-6E2F-E742-BBDE-5F8BE199DE86}" type="datetimeFigureOut">
              <a:rPr lang="ru-RU" smtClean="0"/>
              <a:t>16.08.2018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825423-1078-9840-9EC9-1BE7B70C162A}" type="slidenum">
              <a:rPr lang="ru-RU" smtClean="0"/>
              <a:t>‹#›</a:t>
            </a:fld>
            <a:endParaRPr lang="ru-RU"/>
          </a:p>
        </p:txBody>
      </p:sp>
    </p:spTree>
    <p:extLst>
      <p:ext uri="{BB962C8B-B14F-4D97-AF65-F5344CB8AC3E}">
        <p14:creationId xmlns:p14="http://schemas.microsoft.com/office/powerpoint/2010/main" val="140517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a:xfrm>
            <a:off x="534432" y="302865"/>
            <a:ext cx="9619774" cy="1260475"/>
          </a:xfrm>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Образец текста</a:t>
            </a:r>
          </a:p>
        </p:txBody>
      </p:sp>
      <p:sp>
        <p:nvSpPr>
          <p:cNvPr id="4" name="Содержимое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Образец текста</a:t>
            </a:r>
          </a:p>
        </p:txBody>
      </p:sp>
      <p:sp>
        <p:nvSpPr>
          <p:cNvPr id="6" name="Содержимое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Дата 6"/>
          <p:cNvSpPr>
            <a:spLocks noGrp="1"/>
          </p:cNvSpPr>
          <p:nvPr>
            <p:ph type="dt" sz="half" idx="10"/>
          </p:nvPr>
        </p:nvSpPr>
        <p:spPr/>
        <p:txBody>
          <a:bodyPr/>
          <a:lstStyle/>
          <a:p>
            <a:fld id="{2C087FBF-6E2F-E742-BBDE-5F8BE199DE86}" type="datetimeFigureOut">
              <a:rPr lang="ru-RU" smtClean="0"/>
              <a:t>16.08.2018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8825423-1078-9840-9EC9-1BE7B70C162A}" type="slidenum">
              <a:rPr lang="ru-RU" smtClean="0"/>
              <a:t>‹#›</a:t>
            </a:fld>
            <a:endParaRPr lang="ru-RU"/>
          </a:p>
        </p:txBody>
      </p:sp>
    </p:spTree>
    <p:extLst>
      <p:ext uri="{BB962C8B-B14F-4D97-AF65-F5344CB8AC3E}">
        <p14:creationId xmlns:p14="http://schemas.microsoft.com/office/powerpoint/2010/main" val="325000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a:t>Образец заголовка</a:t>
            </a:r>
            <a:endParaRPr lang="ru-RU"/>
          </a:p>
        </p:txBody>
      </p:sp>
      <p:sp>
        <p:nvSpPr>
          <p:cNvPr id="3" name="Дата 2"/>
          <p:cNvSpPr>
            <a:spLocks noGrp="1"/>
          </p:cNvSpPr>
          <p:nvPr>
            <p:ph type="dt" sz="half" idx="10"/>
          </p:nvPr>
        </p:nvSpPr>
        <p:spPr/>
        <p:txBody>
          <a:bodyPr/>
          <a:lstStyle/>
          <a:p>
            <a:fld id="{2C087FBF-6E2F-E742-BBDE-5F8BE199DE86}" type="datetimeFigureOut">
              <a:rPr lang="ru-RU" smtClean="0"/>
              <a:t>16.08.2018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8825423-1078-9840-9EC9-1BE7B70C162A}" type="slidenum">
              <a:rPr lang="ru-RU" smtClean="0"/>
              <a:t>‹#›</a:t>
            </a:fld>
            <a:endParaRPr lang="ru-RU"/>
          </a:p>
        </p:txBody>
      </p:sp>
    </p:spTree>
    <p:extLst>
      <p:ext uri="{BB962C8B-B14F-4D97-AF65-F5344CB8AC3E}">
        <p14:creationId xmlns:p14="http://schemas.microsoft.com/office/powerpoint/2010/main" val="287545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087FBF-6E2F-E742-BBDE-5F8BE199DE86}" type="datetimeFigureOut">
              <a:rPr lang="ru-RU" smtClean="0"/>
              <a:t>16.08.2018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825423-1078-9840-9EC9-1BE7B70C162A}" type="slidenum">
              <a:rPr lang="ru-RU" smtClean="0"/>
              <a:t>‹#›</a:t>
            </a:fld>
            <a:endParaRPr lang="ru-RU"/>
          </a:p>
        </p:txBody>
      </p:sp>
    </p:spTree>
    <p:extLst>
      <p:ext uri="{BB962C8B-B14F-4D97-AF65-F5344CB8AC3E}">
        <p14:creationId xmlns:p14="http://schemas.microsoft.com/office/powerpoint/2010/main" val="222346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534433" y="301113"/>
            <a:ext cx="3516488" cy="1281483"/>
          </a:xfrm>
        </p:spPr>
        <p:txBody>
          <a:bodyPr anchor="b"/>
          <a:lstStyle>
            <a:lvl1pPr algn="l">
              <a:defRPr sz="2300" b="1"/>
            </a:lvl1pPr>
          </a:lstStyle>
          <a:p>
            <a:r>
              <a:rPr lang="en-US"/>
              <a:t>Образец заголовка</a:t>
            </a:r>
            <a:endParaRPr lang="ru-RU"/>
          </a:p>
        </p:txBody>
      </p:sp>
      <p:sp>
        <p:nvSpPr>
          <p:cNvPr id="3" name="Содержимое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Образец текста</a:t>
            </a:r>
          </a:p>
        </p:txBody>
      </p:sp>
      <p:sp>
        <p:nvSpPr>
          <p:cNvPr id="5" name="Дата 4"/>
          <p:cNvSpPr>
            <a:spLocks noGrp="1"/>
          </p:cNvSpPr>
          <p:nvPr>
            <p:ph type="dt" sz="half" idx="10"/>
          </p:nvPr>
        </p:nvSpPr>
        <p:spPr/>
        <p:txBody>
          <a:bodyPr/>
          <a:lstStyle/>
          <a:p>
            <a:fld id="{2C087FBF-6E2F-E742-BBDE-5F8BE199DE86}" type="datetimeFigureOut">
              <a:rPr lang="ru-RU" smtClean="0"/>
              <a:t>16.08.2018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825423-1078-9840-9EC9-1BE7B70C162A}" type="slidenum">
              <a:rPr lang="ru-RU" smtClean="0"/>
              <a:t>‹#›</a:t>
            </a:fld>
            <a:endParaRPr lang="ru-RU"/>
          </a:p>
        </p:txBody>
      </p:sp>
    </p:spTree>
    <p:extLst>
      <p:ext uri="{BB962C8B-B14F-4D97-AF65-F5344CB8AC3E}">
        <p14:creationId xmlns:p14="http://schemas.microsoft.com/office/powerpoint/2010/main" val="333504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095048" y="5293995"/>
            <a:ext cx="6413183" cy="624986"/>
          </a:xfrm>
        </p:spPr>
        <p:txBody>
          <a:bodyPr anchor="b"/>
          <a:lstStyle>
            <a:lvl1pPr algn="l">
              <a:defRPr sz="2300" b="1"/>
            </a:lvl1pPr>
          </a:lstStyle>
          <a:p>
            <a:r>
              <a:rPr lang="en-US"/>
              <a:t>Образец заголовка</a:t>
            </a:r>
            <a:endParaRPr lang="ru-RU"/>
          </a:p>
        </p:txBody>
      </p:sp>
      <p:sp>
        <p:nvSpPr>
          <p:cNvPr id="3" name="Рисунок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ru-RU"/>
          </a:p>
        </p:txBody>
      </p:sp>
      <p:sp>
        <p:nvSpPr>
          <p:cNvPr id="4" name="Текст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Образец текста</a:t>
            </a:r>
          </a:p>
        </p:txBody>
      </p:sp>
      <p:sp>
        <p:nvSpPr>
          <p:cNvPr id="5" name="Дата 4"/>
          <p:cNvSpPr>
            <a:spLocks noGrp="1"/>
          </p:cNvSpPr>
          <p:nvPr>
            <p:ph type="dt" sz="half" idx="10"/>
          </p:nvPr>
        </p:nvSpPr>
        <p:spPr/>
        <p:txBody>
          <a:bodyPr/>
          <a:lstStyle/>
          <a:p>
            <a:fld id="{2C087FBF-6E2F-E742-BBDE-5F8BE199DE86}" type="datetimeFigureOut">
              <a:rPr lang="ru-RU" smtClean="0"/>
              <a:t>16.08.2018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825423-1078-9840-9EC9-1BE7B70C162A}" type="slidenum">
              <a:rPr lang="ru-RU" smtClean="0"/>
              <a:t>‹#›</a:t>
            </a:fld>
            <a:endParaRPr lang="ru-RU"/>
          </a:p>
        </p:txBody>
      </p:sp>
    </p:spTree>
    <p:extLst>
      <p:ext uri="{BB962C8B-B14F-4D97-AF65-F5344CB8AC3E}">
        <p14:creationId xmlns:p14="http://schemas.microsoft.com/office/powerpoint/2010/main" val="241706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en-US"/>
              <a:t>Образец заголовка</a:t>
            </a:r>
            <a:endParaRPr lang="ru-RU"/>
          </a:p>
        </p:txBody>
      </p:sp>
      <p:sp>
        <p:nvSpPr>
          <p:cNvPr id="3" name="Текст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2C087FBF-6E2F-E742-BBDE-5F8BE199DE86}" type="datetimeFigureOut">
              <a:rPr lang="ru-RU" smtClean="0"/>
              <a:t>16.08.2018</a:t>
            </a:fld>
            <a:endParaRPr lang="ru-RU"/>
          </a:p>
        </p:txBody>
      </p:sp>
      <p:sp>
        <p:nvSpPr>
          <p:cNvPr id="5" name="Нижний колонтитул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E8825423-1078-9840-9EC9-1BE7B70C162A}" type="slidenum">
              <a:rPr lang="ru-RU" smtClean="0"/>
              <a:t>‹#›</a:t>
            </a:fld>
            <a:endParaRPr lang="ru-RU"/>
          </a:p>
        </p:txBody>
      </p:sp>
    </p:spTree>
    <p:extLst>
      <p:ext uri="{BB962C8B-B14F-4D97-AF65-F5344CB8AC3E}">
        <p14:creationId xmlns:p14="http://schemas.microsoft.com/office/powerpoint/2010/main" val="250714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ru-RU"/>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hyperlink" Target="mailto:salon@teana-labs.ru" TargetMode="External"/><Relationship Id="rId2" Type="http://schemas.openxmlformats.org/officeDocument/2006/relationships/hyperlink" Target="mailto:sales@teana-labs.ru"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Изображение 11" descr="Compilation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76" y="3810"/>
            <a:ext cx="5644896" cy="7559040"/>
          </a:xfrm>
          <a:prstGeom prst="rect">
            <a:avLst/>
          </a:prstGeom>
        </p:spPr>
      </p:pic>
      <p:pic>
        <p:nvPicPr>
          <p:cNvPr id="7" name="Изображение 6" descr="Logo_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5907" y="876415"/>
            <a:ext cx="2090928" cy="954024"/>
          </a:xfrm>
          <a:prstGeom prst="rect">
            <a:avLst/>
          </a:prstGeom>
        </p:spPr>
      </p:pic>
      <p:sp>
        <p:nvSpPr>
          <p:cNvPr id="9" name="Прямоугольник 8"/>
          <p:cNvSpPr/>
          <p:nvPr/>
        </p:nvSpPr>
        <p:spPr>
          <a:xfrm>
            <a:off x="5881447" y="4350290"/>
            <a:ext cx="4369335" cy="954107"/>
          </a:xfrm>
          <a:prstGeom prst="rect">
            <a:avLst/>
          </a:prstGeom>
        </p:spPr>
        <p:txBody>
          <a:bodyPr wrap="square">
            <a:spAutoFit/>
          </a:bodyPr>
          <a:lstStyle/>
          <a:p>
            <a:pPr algn="ctr"/>
            <a:r>
              <a:rPr lang="en-US" altLang="ru-RU" sz="2800" dirty="0">
                <a:solidFill>
                  <a:srgbClr val="FF0080"/>
                </a:solidFill>
                <a:ea typeface="Al Bayan Plain" charset="0"/>
                <a:cs typeface="Al Bayan Plain" charset="0"/>
                <a:sym typeface="Al Bayan Plain" charset="0"/>
              </a:rPr>
              <a:t>A brand new skincare concept</a:t>
            </a:r>
            <a:endParaRPr lang="ru-RU" sz="2800" b="1" dirty="0">
              <a:solidFill>
                <a:srgbClr val="FF0080"/>
              </a:solidFill>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432" y="3485885"/>
            <a:ext cx="4012363" cy="889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063804" y="2246450"/>
            <a:ext cx="4046862" cy="1200329"/>
          </a:xfrm>
          <a:prstGeom prst="rect">
            <a:avLst/>
          </a:prstGeom>
          <a:noFill/>
        </p:spPr>
        <p:txBody>
          <a:bodyPr wrap="square" rtlCol="0">
            <a:spAutoFit/>
          </a:bodyPr>
          <a:lstStyle/>
          <a:p>
            <a:pPr algn="ctr"/>
            <a:r>
              <a:rPr lang="en-US" sz="3600" b="1" dirty="0"/>
              <a:t>NEUROACTIVE BOOSTERS</a:t>
            </a:r>
            <a:endParaRPr lang="ru-RU" sz="3600" b="1" dirty="0"/>
          </a:p>
        </p:txBody>
      </p:sp>
      <p:pic>
        <p:nvPicPr>
          <p:cNvPr id="11" name="Изображение 3" descr="Безымянный-4.png">
            <a:extLst>
              <a:ext uri="{FF2B5EF4-FFF2-40B4-BE49-F238E27FC236}">
                <a16:creationId xmlns:a16="http://schemas.microsoft.com/office/drawing/2014/main" id="{D404AC00-A700-422A-9A15-FDC7987139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2306" y="5942490"/>
            <a:ext cx="918129" cy="657200"/>
          </a:xfrm>
          <a:prstGeom prst="rect">
            <a:avLst/>
          </a:prstGeom>
        </p:spPr>
      </p:pic>
    </p:spTree>
    <p:extLst>
      <p:ext uri="{BB962C8B-B14F-4D97-AF65-F5344CB8AC3E}">
        <p14:creationId xmlns:p14="http://schemas.microsoft.com/office/powerpoint/2010/main" val="3961773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19673" y="994599"/>
            <a:ext cx="7988194" cy="438453"/>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06363" indent="-106363" algn="l" defTabSz="457200">
              <a:lnSpc>
                <a:spcPts val="2800"/>
              </a:lnSpc>
              <a:tabLst>
                <a:tab pos="139700" algn="l"/>
                <a:tab pos="457200" algn="l"/>
              </a:tabLst>
            </a:pPr>
            <a:r>
              <a:rPr lang="en-US" altLang="ru-RU" sz="2800" dirty="0">
                <a:latin typeface="+mn-lt"/>
                <a:ea typeface="Al Bayan Plain" charset="0"/>
                <a:cs typeface="Al Bayan Plain" charset="0"/>
                <a:sym typeface="Al Bayan Plain" charset="0"/>
              </a:rPr>
              <a:t>SPIDER VEINS CORRECTOR </a:t>
            </a:r>
            <a:r>
              <a:rPr lang="en-US" altLang="ru-RU" sz="2800" b="1" dirty="0">
                <a:latin typeface="+mn-lt"/>
                <a:ea typeface="Al Bayan Plain" charset="0"/>
                <a:cs typeface="Al Bayan Plain" charset="0"/>
                <a:sym typeface="Al Bayan Plain" charset="0"/>
              </a:rPr>
              <a:t>MIRABILIS</a:t>
            </a:r>
            <a:endParaRPr lang="ru-RU" altLang="ru-RU" sz="2800" b="1" dirty="0">
              <a:latin typeface="+mn-lt"/>
              <a:ea typeface="Al Bayan Plain" charset="0"/>
              <a:cs typeface="Al Bayan Plain" charset="0"/>
              <a:sym typeface="Al Bayan Plain" charset="0"/>
            </a:endParaRPr>
          </a:p>
        </p:txBody>
      </p:sp>
      <p:sp>
        <p:nvSpPr>
          <p:cNvPr id="5" name="object 3"/>
          <p:cNvSpPr txBox="1">
            <a:spLocks/>
          </p:cNvSpPr>
          <p:nvPr/>
        </p:nvSpPr>
        <p:spPr>
          <a:xfrm>
            <a:off x="518497" y="2100182"/>
            <a:ext cx="6168630" cy="2782813"/>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06363" indent="-10636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Regulating the connection between the epidermis and the nerve endings, reducing the skin’s reactivity and sensitivity; </a:t>
            </a:r>
            <a:endParaRPr lang="ru-RU" altLang="ru-RU" sz="1800" dirty="0">
              <a:ea typeface="Al Bayan Plain" charset="0"/>
              <a:cs typeface="Al Bayan Plain" charset="0"/>
              <a:sym typeface="Al Bayan Plain" charset="0"/>
            </a:endParaRPr>
          </a:p>
          <a:p>
            <a:pPr marL="106363" indent="-10636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Decreasing the number of dilated vessels, preventing the formation of new ones; </a:t>
            </a:r>
          </a:p>
          <a:p>
            <a:pPr marL="106363" indent="-10636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Reducing inflammation, making the skin more even and tranquil;</a:t>
            </a:r>
            <a:endParaRPr lang="ru-RU" altLang="ru-RU" sz="1800" dirty="0">
              <a:ea typeface="Al Bayan Plain" charset="0"/>
              <a:cs typeface="Al Bayan Plain" charset="0"/>
              <a:sym typeface="Al Bayan Plain" charset="0"/>
            </a:endParaRPr>
          </a:p>
          <a:p>
            <a:pPr marL="106363" indent="-10636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Protecting from UV damage</a:t>
            </a:r>
            <a:r>
              <a:rPr lang="ru-RU" altLang="ru-RU" sz="1800" dirty="0">
                <a:ea typeface="Al Bayan Plain" charset="0"/>
                <a:cs typeface="Al Bayan Plain" charset="0"/>
                <a:sym typeface="Al Bayan Plain" charset="0"/>
              </a:rPr>
              <a:t>.</a:t>
            </a:r>
            <a:endParaRPr lang="en-US" altLang="ru-RU" sz="1800" dirty="0">
              <a:ea typeface="Al Bayan Plain" charset="0"/>
              <a:cs typeface="Al Bayan Plain" charset="0"/>
              <a:sym typeface="Al Bayan Plain" charset="0"/>
            </a:endParaRPr>
          </a:p>
          <a:p>
            <a:pPr marL="0" indent="0" defTabSz="457200">
              <a:buSzPct val="100000"/>
              <a:buNone/>
              <a:tabLst>
                <a:tab pos="139700" algn="l"/>
                <a:tab pos="457200" algn="l"/>
              </a:tabLst>
            </a:pPr>
            <a:endParaRPr lang="ru-RU" altLang="ru-RU" sz="1800" dirty="0">
              <a:ea typeface="Al Bayan Plain" charset="0"/>
              <a:cs typeface="Al Bayan Plain" charset="0"/>
              <a:sym typeface="Al Bayan Plain" charset="0"/>
            </a:endParaRPr>
          </a:p>
          <a:p>
            <a:pPr marL="0" indent="0" defTabSz="4572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Endothelyol</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Pacifeel</a:t>
            </a:r>
            <a:r>
              <a:rPr lang="ru-RU" altLang="ru-RU" sz="1800" dirty="0">
                <a:ea typeface="Al Bayan Plain" charset="0"/>
                <a:cs typeface="Al Bayan Plain" charset="0"/>
                <a:sym typeface="Al Bayan Plain" charset="0"/>
              </a:rPr>
              <a:t> (</a:t>
            </a:r>
            <a:r>
              <a:rPr lang="en-US" altLang="ru-RU" sz="1800" dirty="0">
                <a:ea typeface="Al Bayan Plain" charset="0"/>
                <a:cs typeface="Al Bayan Plain" charset="0"/>
                <a:sym typeface="Al Bayan Plain" charset="0"/>
              </a:rPr>
              <a:t>mirabilis extract</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Telangyn</a:t>
            </a:r>
            <a:r>
              <a:rPr lang="ru-RU" altLang="ru-RU" sz="1800" dirty="0">
                <a:ea typeface="Al Bayan Plain" charset="0"/>
                <a:cs typeface="Al Bayan Plain" charset="0"/>
                <a:sym typeface="Al Bayan Plain" charset="0"/>
              </a:rPr>
              <a:t>.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55021" y="444157"/>
            <a:ext cx="8836762" cy="477054"/>
          </a:xfrm>
          <a:prstGeom prst="rect">
            <a:avLst/>
          </a:prstGeom>
        </p:spPr>
        <p:txBody>
          <a:bodyPr wrap="square">
            <a:spAutoFit/>
          </a:bodyPr>
          <a:lstStyle/>
          <a:p>
            <a:pPr marL="146050" indent="-146050" defTabSz="457200">
              <a:lnSpc>
                <a:spcPts val="3000"/>
              </a:lnSpc>
              <a:tabLst>
                <a:tab pos="139700" algn="l"/>
                <a:tab pos="457200" algn="l"/>
              </a:tabLst>
            </a:pPr>
            <a:r>
              <a:rPr lang="en-US" altLang="ru-RU" sz="2800" dirty="0">
                <a:solidFill>
                  <a:srgbClr val="FF0080"/>
                </a:solidFill>
                <a:ea typeface="Al Bayan Plain" charset="0"/>
                <a:cs typeface="Al Bayan Plain" charset="0"/>
                <a:sym typeface="Al Bayan Plain" charset="0"/>
              </a:rPr>
              <a:t>Correction of skin imperfections</a:t>
            </a:r>
            <a:endParaRPr lang="ru-RU" altLang="ru-RU" sz="2800" dirty="0">
              <a:solidFill>
                <a:srgbClr val="FF0080"/>
              </a:solidFill>
              <a:ea typeface="Al Bayan Plain" charset="0"/>
              <a:cs typeface="Al Bayan Plain" charset="0"/>
              <a:sym typeface="Al Bayan Plain" charset="0"/>
            </a:endParaRPr>
          </a:p>
        </p:txBody>
      </p:sp>
      <p:sp>
        <p:nvSpPr>
          <p:cNvPr id="7" name="Прямоугольник 6"/>
          <p:cNvSpPr/>
          <p:nvPr/>
        </p:nvSpPr>
        <p:spPr>
          <a:xfrm>
            <a:off x="365822" y="1344231"/>
            <a:ext cx="6330541" cy="461665"/>
          </a:xfrm>
          <a:prstGeom prst="rect">
            <a:avLst/>
          </a:prstGeom>
        </p:spPr>
        <p:txBody>
          <a:bodyPr wrap="square">
            <a:spAutoFit/>
          </a:bodyPr>
          <a:lstStyle/>
          <a:p>
            <a:pPr marL="146050" indent="-146050" defTabSz="457200">
              <a:tabLst>
                <a:tab pos="139700" algn="l"/>
                <a:tab pos="457200" algn="l"/>
              </a:tabLst>
            </a:pPr>
            <a:r>
              <a:rPr lang="ru-RU" altLang="ru-RU" sz="2400" dirty="0">
                <a:solidFill>
                  <a:srgbClr val="6F6F6E"/>
                </a:solidFill>
                <a:ea typeface="Al Bayan Plain" charset="0"/>
                <a:cs typeface="Al Bayan Plain" charset="0"/>
                <a:sym typeface="Al Bayan Plain" charset="0"/>
              </a:rPr>
              <a:t> </a:t>
            </a:r>
            <a:r>
              <a:rPr lang="en-US" altLang="ru-RU" sz="1800" i="1" dirty="0">
                <a:solidFill>
                  <a:srgbClr val="6F6F6E"/>
                </a:solidFill>
                <a:ea typeface="Al Bayan Plain" charset="0"/>
                <a:cs typeface="Al Bayan Plain" charset="0"/>
                <a:sym typeface="Al Bayan Plain" charset="0"/>
              </a:rPr>
              <a:t>An anti-</a:t>
            </a:r>
            <a:r>
              <a:rPr lang="en-US" altLang="ru-RU" sz="1800" i="1" dirty="0" err="1">
                <a:solidFill>
                  <a:srgbClr val="6F6F6E"/>
                </a:solidFill>
                <a:ea typeface="Al Bayan Plain" charset="0"/>
                <a:cs typeface="Al Bayan Plain" charset="0"/>
                <a:sym typeface="Al Bayan Plain" charset="0"/>
              </a:rPr>
              <a:t>couperosis</a:t>
            </a:r>
            <a:r>
              <a:rPr lang="en-US" altLang="ru-RU" sz="1800" i="1" dirty="0">
                <a:solidFill>
                  <a:srgbClr val="6F6F6E"/>
                </a:solidFill>
                <a:ea typeface="Al Bayan Plain" charset="0"/>
                <a:cs typeface="Al Bayan Plain" charset="0"/>
                <a:sym typeface="Al Bayan Plain" charset="0"/>
              </a:rPr>
              <a:t> solution based on Mirabilis extract</a:t>
            </a:r>
            <a:endParaRPr lang="ru-RU" altLang="ru-RU" sz="1800" i="1" dirty="0">
              <a:solidFill>
                <a:srgbClr val="6F6F6E"/>
              </a:solidFill>
              <a:ea typeface="Al Bayan Plain" charset="0"/>
              <a:cs typeface="Al Bayan Plain" charset="0"/>
              <a:sym typeface="Al Bayan Plain"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513" y="1838036"/>
            <a:ext cx="2830638" cy="499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Изображение 3" descr="Безымянный-4.png">
            <a:extLst>
              <a:ext uri="{FF2B5EF4-FFF2-40B4-BE49-F238E27FC236}">
                <a16:creationId xmlns:a16="http://schemas.microsoft.com/office/drawing/2014/main" id="{BCF46D1B-239D-4657-835D-3075995C1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
        <p:nvSpPr>
          <p:cNvPr id="2" name="TextBox 1">
            <a:extLst>
              <a:ext uri="{FF2B5EF4-FFF2-40B4-BE49-F238E27FC236}">
                <a16:creationId xmlns:a16="http://schemas.microsoft.com/office/drawing/2014/main" id="{A2CB79E3-2F22-461B-9D05-C69B0187F86E}"/>
              </a:ext>
            </a:extLst>
          </p:cNvPr>
          <p:cNvSpPr txBox="1"/>
          <p:nvPr/>
        </p:nvSpPr>
        <p:spPr>
          <a:xfrm>
            <a:off x="518497" y="5385919"/>
            <a:ext cx="4177489" cy="646331"/>
          </a:xfrm>
          <a:prstGeom prst="rect">
            <a:avLst/>
          </a:prstGeom>
          <a:noFill/>
        </p:spPr>
        <p:txBody>
          <a:bodyPr wrap="square" rtlCol="0">
            <a:spAutoFit/>
          </a:bodyPr>
          <a:lstStyle/>
          <a:p>
            <a:r>
              <a:rPr lang="en-US" sz="1800" b="1" dirty="0"/>
              <a:t>Skin type: </a:t>
            </a:r>
            <a:r>
              <a:rPr lang="en-US" sz="1800" dirty="0"/>
              <a:t>prone to </a:t>
            </a:r>
            <a:r>
              <a:rPr lang="en-US" sz="1800" dirty="0" err="1"/>
              <a:t>couperosis</a:t>
            </a:r>
            <a:r>
              <a:rPr lang="en-US" sz="1800" dirty="0"/>
              <a:t>, sensitive. Suitable for both young and mature skin.</a:t>
            </a:r>
            <a:endParaRPr lang="ru-RU" sz="1800" dirty="0"/>
          </a:p>
        </p:txBody>
      </p:sp>
    </p:spTree>
    <p:extLst>
      <p:ext uri="{BB962C8B-B14F-4D97-AF65-F5344CB8AC3E}">
        <p14:creationId xmlns:p14="http://schemas.microsoft.com/office/powerpoint/2010/main" val="167663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18498" y="1302210"/>
            <a:ext cx="7988194" cy="411395"/>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06363" indent="-106363" algn="l" defTabSz="457200">
              <a:lnSpc>
                <a:spcPts val="2800"/>
              </a:lnSpc>
              <a:tabLst>
                <a:tab pos="139700" algn="l"/>
                <a:tab pos="457200" algn="l"/>
              </a:tabLst>
            </a:pPr>
            <a:r>
              <a:rPr lang="en-US" altLang="ru-RU" sz="2000" i="1" dirty="0">
                <a:solidFill>
                  <a:srgbClr val="6F6F6E"/>
                </a:solidFill>
                <a:latin typeface="+mn-lt"/>
                <a:ea typeface="Al Bayan Plain" charset="0"/>
                <a:cs typeface="Al Bayan Plain" charset="0"/>
                <a:sym typeface="Al Bayan Plain" charset="0"/>
              </a:rPr>
              <a:t>A noticeable reduction in pore size</a:t>
            </a:r>
            <a:endParaRPr lang="ru-RU" altLang="ru-RU" sz="2000" i="1" dirty="0">
              <a:solidFill>
                <a:srgbClr val="6F6F6E"/>
              </a:solidFill>
              <a:latin typeface="+mn-lt"/>
              <a:ea typeface="Al Bayan Plain" charset="0"/>
              <a:cs typeface="Al Bayan Plain" charset="0"/>
              <a:sym typeface="Al Bayan Plain" charset="0"/>
            </a:endParaRPr>
          </a:p>
        </p:txBody>
      </p:sp>
      <p:sp>
        <p:nvSpPr>
          <p:cNvPr id="5" name="object 3"/>
          <p:cNvSpPr txBox="1">
            <a:spLocks/>
          </p:cNvSpPr>
          <p:nvPr/>
        </p:nvSpPr>
        <p:spPr>
          <a:xfrm>
            <a:off x="518497" y="2183306"/>
            <a:ext cx="6168630" cy="2395015"/>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06363" indent="-10636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Reducing the size and</a:t>
            </a:r>
            <a:r>
              <a:rPr lang="ru-RU" altLang="ru-RU" sz="1800" dirty="0">
                <a:ea typeface="Al Bayan Plain" charset="0"/>
                <a:cs typeface="Al Bayan Plain" charset="0"/>
                <a:sym typeface="Al Bayan Plain" charset="0"/>
              </a:rPr>
              <a:t> </a:t>
            </a:r>
            <a:r>
              <a:rPr lang="en-US" altLang="ru-RU" sz="1800" dirty="0">
                <a:ea typeface="Al Bayan Plain" charset="0"/>
                <a:cs typeface="Al Bayan Plain" charset="0"/>
                <a:sym typeface="Al Bayan Plain" charset="0"/>
              </a:rPr>
              <a:t>visibility of pores;</a:t>
            </a:r>
            <a:endParaRPr lang="ru-RU" altLang="ru-RU" sz="1800" dirty="0">
              <a:ea typeface="Al Bayan Plain" charset="0"/>
              <a:cs typeface="Al Bayan Plain" charset="0"/>
              <a:sym typeface="Al Bayan Plain" charset="0"/>
            </a:endParaRPr>
          </a:p>
          <a:p>
            <a:pPr marL="106363" indent="-10636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Mattifying the skin throughout the day;</a:t>
            </a:r>
            <a:endParaRPr lang="ru-RU" altLang="ru-RU" sz="1800" dirty="0">
              <a:ea typeface="Al Bayan Plain" charset="0"/>
              <a:cs typeface="Al Bayan Plain" charset="0"/>
              <a:sym typeface="Al Bayan Plain" charset="0"/>
            </a:endParaRPr>
          </a:p>
          <a:p>
            <a:pPr marL="106363" indent="-10636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Providing an anti-inflammation and anti-bacterial effect;</a:t>
            </a:r>
          </a:p>
          <a:p>
            <a:pPr marL="106363" indent="-10636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Promoting faster healing and regeneration</a:t>
            </a:r>
            <a:r>
              <a:rPr lang="ru-RU" altLang="ru-RU" sz="1800" dirty="0">
                <a:ea typeface="Al Bayan Plain" charset="0"/>
                <a:cs typeface="Al Bayan Plain" charset="0"/>
                <a:sym typeface="Al Bayan Plain" charset="0"/>
              </a:rPr>
              <a:t>.  </a:t>
            </a:r>
            <a:endParaRPr lang="en-US" altLang="ru-RU" sz="1800" dirty="0">
              <a:ea typeface="Al Bayan Plain" charset="0"/>
              <a:cs typeface="Al Bayan Plain" charset="0"/>
              <a:sym typeface="Al Bayan Plain" charset="0"/>
            </a:endParaRPr>
          </a:p>
          <a:p>
            <a:pPr marL="0" indent="0" defTabSz="457200">
              <a:buSzPct val="100000"/>
              <a:buNone/>
              <a:tabLst>
                <a:tab pos="139700" algn="l"/>
                <a:tab pos="457200" algn="l"/>
              </a:tabLst>
            </a:pPr>
            <a:endParaRPr lang="ru-RU" altLang="ru-RU" sz="1800" baseline="-17000" dirty="0">
              <a:ea typeface="Al Bayan Plain" charset="0"/>
              <a:cs typeface="Al Bayan Plain" charset="0"/>
              <a:sym typeface="Al Bayan Plain" charset="0"/>
            </a:endParaRPr>
          </a:p>
          <a:p>
            <a:pPr marL="0" indent="0" defTabSz="4572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Epidermist</a:t>
            </a:r>
            <a:r>
              <a:rPr lang="ru-RU" altLang="ru-RU" sz="1800" dirty="0">
                <a:ea typeface="Al Bayan Plain" charset="0"/>
                <a:cs typeface="Al Bayan Plain" charset="0"/>
                <a:sym typeface="Al Bayan Plain" charset="0"/>
              </a:rPr>
              <a:t>, EPS </a:t>
            </a:r>
            <a:r>
              <a:rPr lang="ru-RU" altLang="ru-RU" sz="1800" dirty="0" err="1">
                <a:ea typeface="Al Bayan Plain" charset="0"/>
                <a:cs typeface="Al Bayan Plain" charset="0"/>
                <a:sym typeface="Al Bayan Plain" charset="0"/>
              </a:rPr>
              <a:t>Seamat</a:t>
            </a:r>
            <a:r>
              <a:rPr lang="ru-RU" altLang="ru-RU" sz="1800" dirty="0">
                <a:ea typeface="Al Bayan Plain" charset="0"/>
                <a:cs typeface="Al Bayan Plain" charset="0"/>
                <a:sym typeface="Al Bayan Plain" charset="0"/>
              </a:rPr>
              <a:t>, </a:t>
            </a:r>
            <a:r>
              <a:rPr lang="en-US" altLang="ru-RU" sz="1800" dirty="0">
                <a:ea typeface="Al Bayan Plain" charset="0"/>
                <a:cs typeface="Al Bayan Plain" charset="0"/>
                <a:sym typeface="Al Bayan Plain" charset="0"/>
              </a:rPr>
              <a:t>extracts of horse chestnut, nettle and eucalyptus.</a:t>
            </a:r>
            <a:endParaRPr lang="ru-RU" altLang="ru-RU" sz="1800" dirty="0">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36549" y="425685"/>
            <a:ext cx="8836762" cy="913070"/>
          </a:xfrm>
          <a:prstGeom prst="rect">
            <a:avLst/>
          </a:prstGeom>
        </p:spPr>
        <p:txBody>
          <a:bodyPr wrap="square">
            <a:spAutoFit/>
          </a:bodyPr>
          <a:lstStyle/>
          <a:p>
            <a:pPr marL="146050" indent="-146050" defTabSz="457200">
              <a:lnSpc>
                <a:spcPts val="3000"/>
              </a:lnSpc>
              <a:tabLst>
                <a:tab pos="139700" algn="l"/>
                <a:tab pos="457200" algn="l"/>
              </a:tabLst>
            </a:pPr>
            <a:r>
              <a:rPr lang="en-US" altLang="ru-RU" sz="2800" dirty="0">
                <a:solidFill>
                  <a:srgbClr val="FF0080"/>
                </a:solidFill>
                <a:ea typeface="Al Bayan Plain" charset="0"/>
                <a:cs typeface="Al Bayan Plain" charset="0"/>
                <a:sym typeface="Al Bayan Plain" charset="0"/>
              </a:rPr>
              <a:t>Correction of skin imperfections</a:t>
            </a:r>
            <a:endParaRPr lang="ru-RU" altLang="ru-RU" sz="2800" dirty="0">
              <a:solidFill>
                <a:srgbClr val="FF0080"/>
              </a:solidFill>
              <a:ea typeface="Al Bayan Plain" charset="0"/>
              <a:cs typeface="Al Bayan Plain" charset="0"/>
              <a:sym typeface="Al Bayan Plain" charset="0"/>
            </a:endParaRPr>
          </a:p>
          <a:p>
            <a:pPr marL="146050" indent="-146050" defTabSz="457200">
              <a:lnSpc>
                <a:spcPts val="3200"/>
              </a:lnSpc>
              <a:tabLst>
                <a:tab pos="139700" algn="l"/>
                <a:tab pos="457200" algn="l"/>
              </a:tabLst>
            </a:pPr>
            <a:r>
              <a:rPr lang="ru-RU" altLang="ru-RU" sz="2400" dirty="0">
                <a:solidFill>
                  <a:srgbClr val="FF0080"/>
                </a:solidFill>
                <a:ea typeface="Al Bayan Plain" charset="0"/>
                <a:cs typeface="Al Bayan Plain" charset="0"/>
                <a:sym typeface="Al Bayan Plain" charset="0"/>
              </a:rPr>
              <a:t> </a:t>
            </a:r>
            <a:r>
              <a:rPr lang="ru-RU" altLang="ru-RU" sz="3200" dirty="0">
                <a:solidFill>
                  <a:srgbClr val="FF0080"/>
                </a:solidFill>
                <a:ea typeface="Al Bayan Plain" charset="0"/>
                <a:cs typeface="Al Bayan Plain" charset="0"/>
                <a:sym typeface="Al Bayan Plain" charset="0"/>
              </a:rPr>
              <a:t> </a:t>
            </a:r>
            <a:r>
              <a:rPr lang="ru-RU" altLang="ru-RU" sz="2800" dirty="0">
                <a:solidFill>
                  <a:srgbClr val="FF0080"/>
                </a:solidFill>
                <a:ea typeface="Al Bayan Plain" charset="0"/>
                <a:cs typeface="Al Bayan Plain" charset="0"/>
                <a:sym typeface="Al Bayan Plain" charset="0"/>
              </a:rPr>
              <a:t> </a:t>
            </a:r>
          </a:p>
        </p:txBody>
      </p:sp>
      <p:sp>
        <p:nvSpPr>
          <p:cNvPr id="7" name="Прямоугольник 6"/>
          <p:cNvSpPr/>
          <p:nvPr/>
        </p:nvSpPr>
        <p:spPr>
          <a:xfrm>
            <a:off x="416903" y="977198"/>
            <a:ext cx="7627970" cy="456407"/>
          </a:xfrm>
          <a:prstGeom prst="rect">
            <a:avLst/>
          </a:prstGeom>
        </p:spPr>
        <p:txBody>
          <a:bodyPr wrap="square">
            <a:spAutoFit/>
          </a:bodyPr>
          <a:lstStyle/>
          <a:p>
            <a:pPr marL="106363" indent="-106363" defTabSz="457200">
              <a:lnSpc>
                <a:spcPts val="2800"/>
              </a:lnSpc>
              <a:tabLst>
                <a:tab pos="139700" algn="l"/>
                <a:tab pos="457200" algn="l"/>
              </a:tabLst>
            </a:pPr>
            <a:r>
              <a:rPr lang="en-US" altLang="ru-RU" sz="2800" dirty="0">
                <a:ea typeface="Al Bayan Plain" charset="0"/>
                <a:cs typeface="Al Bayan Plain" charset="0"/>
                <a:sym typeface="Al Bayan Plain" charset="0"/>
              </a:rPr>
              <a:t>PORE MINIMIZING BOOSTER </a:t>
            </a:r>
            <a:r>
              <a:rPr lang="en-US" altLang="ru-RU" sz="2800" b="1" dirty="0">
                <a:ea typeface="Al Bayan Plain" charset="0"/>
                <a:cs typeface="Al Bayan Plain" charset="0"/>
                <a:sym typeface="Al Bayan Plain" charset="0"/>
              </a:rPr>
              <a:t>INVISIBLE PORES</a:t>
            </a:r>
            <a:endParaRPr lang="ru-RU" altLang="ru-RU" sz="2800" b="1" dirty="0">
              <a:ea typeface="Al Bayan Plain" charset="0"/>
              <a:cs typeface="Al Bayan Plain" charset="0"/>
              <a:sym typeface="Al Bayan Plain"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620" y="1939636"/>
            <a:ext cx="2665337" cy="506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Изображение 3" descr="Безымянный-4.png">
            <a:extLst>
              <a:ext uri="{FF2B5EF4-FFF2-40B4-BE49-F238E27FC236}">
                <a16:creationId xmlns:a16="http://schemas.microsoft.com/office/drawing/2014/main" id="{6C1DE8A4-C94B-40D5-9BA3-BBE648ABB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
        <p:nvSpPr>
          <p:cNvPr id="2" name="TextBox 1">
            <a:extLst>
              <a:ext uri="{FF2B5EF4-FFF2-40B4-BE49-F238E27FC236}">
                <a16:creationId xmlns:a16="http://schemas.microsoft.com/office/drawing/2014/main" id="{A942FB41-4494-44C9-9AE6-EC1063B44CE9}"/>
              </a:ext>
            </a:extLst>
          </p:cNvPr>
          <p:cNvSpPr txBox="1"/>
          <p:nvPr/>
        </p:nvSpPr>
        <p:spPr>
          <a:xfrm>
            <a:off x="518497" y="5048022"/>
            <a:ext cx="4316974" cy="646331"/>
          </a:xfrm>
          <a:prstGeom prst="rect">
            <a:avLst/>
          </a:prstGeom>
          <a:noFill/>
        </p:spPr>
        <p:txBody>
          <a:bodyPr wrap="square" rtlCol="0">
            <a:spAutoFit/>
          </a:bodyPr>
          <a:lstStyle/>
          <a:p>
            <a:r>
              <a:rPr lang="en-US" sz="1800" b="1" dirty="0"/>
              <a:t>Skin type: </a:t>
            </a:r>
            <a:r>
              <a:rPr lang="en-US" sz="1800" dirty="0"/>
              <a:t>any, especially combination and oily skin with enlarged pores.</a:t>
            </a:r>
            <a:endParaRPr lang="ru-RU" sz="1800" dirty="0"/>
          </a:p>
        </p:txBody>
      </p:sp>
    </p:spTree>
    <p:extLst>
      <p:ext uri="{BB962C8B-B14F-4D97-AF65-F5344CB8AC3E}">
        <p14:creationId xmlns:p14="http://schemas.microsoft.com/office/powerpoint/2010/main" val="261565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p:cNvSpPr>
          <p:nvPr/>
        </p:nvSpPr>
        <p:spPr>
          <a:xfrm>
            <a:off x="518497" y="2488094"/>
            <a:ext cx="6168630" cy="2395015"/>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06363" indent="-10636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Reducing chronic inflammation, preventing the development of acne; </a:t>
            </a:r>
          </a:p>
          <a:p>
            <a:pPr marL="106363" indent="-10636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Cleansing and narrowing pores;</a:t>
            </a:r>
            <a:endParaRPr lang="ru-RU" altLang="ru-RU" sz="1800" dirty="0">
              <a:ea typeface="Al Bayan Plain" charset="0"/>
              <a:cs typeface="Al Bayan Plain" charset="0"/>
              <a:sym typeface="Al Bayan Plain" charset="0"/>
            </a:endParaRPr>
          </a:p>
          <a:p>
            <a:pPr marL="106363" indent="-10636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Gently exfoliating the dead cells without irritating the skin;</a:t>
            </a:r>
            <a:endParaRPr lang="ru-RU" altLang="ru-RU" sz="1800" dirty="0">
              <a:ea typeface="Al Bayan Plain" charset="0"/>
              <a:cs typeface="Al Bayan Plain" charset="0"/>
              <a:sym typeface="Al Bayan Plain" charset="0"/>
            </a:endParaRPr>
          </a:p>
          <a:p>
            <a:pPr marL="106363" indent="-10636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Helping the skin become cleaner, smoother and healthier. </a:t>
            </a:r>
          </a:p>
          <a:p>
            <a:pPr marL="0" indent="0" defTabSz="457200">
              <a:buSzPct val="100000"/>
              <a:buNone/>
              <a:tabLst>
                <a:tab pos="139700" algn="l"/>
                <a:tab pos="457200" algn="l"/>
              </a:tabLst>
            </a:pPr>
            <a:endParaRPr lang="ru-RU" altLang="ru-RU" sz="1800" baseline="-17000" dirty="0">
              <a:ea typeface="Al Bayan Plain" charset="0"/>
              <a:cs typeface="Al Bayan Plain" charset="0"/>
              <a:sym typeface="Al Bayan Plain" charset="0"/>
            </a:endParaRPr>
          </a:p>
          <a:p>
            <a:pPr marL="0" indent="0" defTabSz="4572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Amiperfect</a:t>
            </a:r>
            <a:r>
              <a:rPr lang="ru-RU" altLang="ru-RU" sz="1800" dirty="0">
                <a:ea typeface="Al Bayan Plain" charset="0"/>
                <a:cs typeface="Al Bayan Plain" charset="0"/>
                <a:sym typeface="Al Bayan Plain" charset="0"/>
              </a:rPr>
              <a:t> (</a:t>
            </a:r>
            <a:r>
              <a:rPr lang="en-US" altLang="ru-RU" sz="1800" dirty="0">
                <a:ea typeface="Al Bayan Plain" charset="0"/>
                <a:cs typeface="Al Bayan Plain" charset="0"/>
                <a:sym typeface="Al Bayan Plain" charset="0"/>
              </a:rPr>
              <a:t>natural salicylic acid extracted from </a:t>
            </a:r>
            <a:r>
              <a:rPr lang="en-US" sz="1800" dirty="0"/>
              <a:t>Gaultheria</a:t>
            </a:r>
            <a:r>
              <a:rPr lang="en-US" altLang="ru-RU" sz="1800" dirty="0">
                <a:ea typeface="Al Bayan Plain" charset="0"/>
                <a:cs typeface="Al Bayan Plain" charset="0"/>
                <a:sym typeface="Al Bayan Plain" charset="0"/>
              </a:rPr>
              <a:t>)</a:t>
            </a:r>
            <a:r>
              <a:rPr lang="ru-RU" altLang="ru-RU" sz="1800" dirty="0">
                <a:ea typeface="Al Bayan Plain" charset="0"/>
                <a:cs typeface="Al Bayan Plain" charset="0"/>
                <a:sym typeface="Al Bayan Plain" charset="0"/>
              </a:rPr>
              <a:t>.</a:t>
            </a:r>
            <a:endParaRPr lang="ru-RU" altLang="ru-RU" sz="1800" b="1" baseline="-17000" dirty="0">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Группа 9"/>
          <p:cNvGrpSpPr/>
          <p:nvPr/>
        </p:nvGrpSpPr>
        <p:grpSpPr>
          <a:xfrm>
            <a:off x="435918" y="1012659"/>
            <a:ext cx="8243133" cy="830168"/>
            <a:chOff x="435918" y="1012659"/>
            <a:chExt cx="8243133" cy="830168"/>
          </a:xfrm>
        </p:grpSpPr>
        <p:sp>
          <p:nvSpPr>
            <p:cNvPr id="4" name="object 2"/>
            <p:cNvSpPr txBox="1">
              <a:spLocks/>
            </p:cNvSpPr>
            <p:nvPr/>
          </p:nvSpPr>
          <p:spPr>
            <a:xfrm>
              <a:off x="503813" y="1012659"/>
              <a:ext cx="8175238" cy="438453"/>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06363" indent="-106363" algn="l" defTabSz="457200">
                <a:lnSpc>
                  <a:spcPts val="2800"/>
                </a:lnSpc>
                <a:tabLst>
                  <a:tab pos="139700" algn="l"/>
                  <a:tab pos="457200" algn="l"/>
                </a:tabLst>
              </a:pPr>
              <a:r>
                <a:rPr lang="en-US" altLang="ru-RU" sz="2800" dirty="0">
                  <a:latin typeface="+mn-lt"/>
                  <a:ea typeface="Al Bayan Plain" charset="0"/>
                  <a:cs typeface="Al Bayan Plain" charset="0"/>
                  <a:sym typeface="Al Bayan Plain" charset="0"/>
                </a:rPr>
                <a:t>BOOSTER FOR PROBLEM SKIN </a:t>
              </a:r>
              <a:r>
                <a:rPr lang="en-US" altLang="ru-RU" sz="2800" b="1" dirty="0">
                  <a:latin typeface="+mn-lt"/>
                  <a:ea typeface="Al Bayan Plain" charset="0"/>
                  <a:cs typeface="Al Bayan Plain" charset="0"/>
                  <a:sym typeface="Al Bayan Plain" charset="0"/>
                </a:rPr>
                <a:t>NATURAL SALICYLIC ACID</a:t>
              </a:r>
              <a:endParaRPr lang="ru-RU" altLang="ru-RU" sz="2800" b="1" dirty="0">
                <a:latin typeface="+mn-lt"/>
                <a:ea typeface="Al Bayan Plain" charset="0"/>
                <a:cs typeface="Al Bayan Plain" charset="0"/>
                <a:sym typeface="Al Bayan Plain" charset="0"/>
              </a:endParaRPr>
            </a:p>
          </p:txBody>
        </p:sp>
        <p:sp>
          <p:nvSpPr>
            <p:cNvPr id="7" name="Прямоугольник 6"/>
            <p:cNvSpPr/>
            <p:nvPr/>
          </p:nvSpPr>
          <p:spPr>
            <a:xfrm>
              <a:off x="435918" y="1442717"/>
              <a:ext cx="6926734" cy="400110"/>
            </a:xfrm>
            <a:prstGeom prst="rect">
              <a:avLst/>
            </a:prstGeom>
          </p:spPr>
          <p:txBody>
            <a:bodyPr wrap="square">
              <a:spAutoFit/>
            </a:bodyPr>
            <a:lstStyle/>
            <a:p>
              <a:pPr marL="146050" indent="-146050" defTabSz="457200">
                <a:tabLst>
                  <a:tab pos="139700" algn="l"/>
                  <a:tab pos="457200" algn="l"/>
                </a:tabLst>
              </a:pPr>
              <a:r>
                <a:rPr lang="en-US" sz="2000" i="1" dirty="0">
                  <a:solidFill>
                    <a:srgbClr val="6F6F6E"/>
                  </a:solidFill>
                </a:rPr>
                <a:t>A natural alternative to synthetic salicylic acid</a:t>
              </a:r>
              <a:endParaRPr lang="ru-RU" altLang="ru-RU" sz="2000" i="1" dirty="0">
                <a:solidFill>
                  <a:srgbClr val="6F6F6E"/>
                </a:solidFill>
                <a:sym typeface="Al Bayan Plain" charset="0"/>
              </a:endParaRPr>
            </a:p>
          </p:txBody>
        </p:sp>
      </p:grpSp>
      <p:sp>
        <p:nvSpPr>
          <p:cNvPr id="17" name="TextBox 16"/>
          <p:cNvSpPr txBox="1"/>
          <p:nvPr/>
        </p:nvSpPr>
        <p:spPr>
          <a:xfrm>
            <a:off x="436548" y="5287716"/>
            <a:ext cx="4662393" cy="646331"/>
          </a:xfrm>
          <a:prstGeom prst="rect">
            <a:avLst/>
          </a:prstGeom>
          <a:noFill/>
        </p:spPr>
        <p:txBody>
          <a:bodyPr wrap="square" rtlCol="0">
            <a:spAutoFit/>
          </a:bodyPr>
          <a:lstStyle/>
          <a:p>
            <a:pPr marL="146050" indent="-146050" defTabSz="457200">
              <a:tabLst>
                <a:tab pos="139700" algn="l"/>
                <a:tab pos="457200" algn="l"/>
              </a:tabLst>
            </a:pPr>
            <a:r>
              <a:rPr lang="en-US" sz="1800" b="1" dirty="0"/>
              <a:t>Skin type</a:t>
            </a:r>
            <a:r>
              <a:rPr lang="ru-RU" sz="1800" b="1" dirty="0"/>
              <a:t>: </a:t>
            </a:r>
            <a:r>
              <a:rPr lang="en-US" sz="1800" dirty="0"/>
              <a:t>problem, oily and combination skin. Suitable for both young and mature skin.</a:t>
            </a:r>
            <a:r>
              <a:rPr lang="en-US" sz="1800" b="1" dirty="0"/>
              <a:t> </a:t>
            </a:r>
            <a:endParaRPr lang="ru-RU" sz="18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887" y="1990435"/>
            <a:ext cx="2748058" cy="494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a:extLst>
              <a:ext uri="{FF2B5EF4-FFF2-40B4-BE49-F238E27FC236}">
                <a16:creationId xmlns:a16="http://schemas.microsoft.com/office/drawing/2014/main" id="{3AA849F9-BAE9-4019-8B2F-9AFB79F2E604}"/>
              </a:ext>
            </a:extLst>
          </p:cNvPr>
          <p:cNvSpPr/>
          <p:nvPr/>
        </p:nvSpPr>
        <p:spPr>
          <a:xfrm>
            <a:off x="436549" y="425685"/>
            <a:ext cx="8836762" cy="913070"/>
          </a:xfrm>
          <a:prstGeom prst="rect">
            <a:avLst/>
          </a:prstGeom>
        </p:spPr>
        <p:txBody>
          <a:bodyPr wrap="square">
            <a:spAutoFit/>
          </a:bodyPr>
          <a:lstStyle/>
          <a:p>
            <a:pPr marL="146050" indent="-146050" defTabSz="457200">
              <a:lnSpc>
                <a:spcPts val="3000"/>
              </a:lnSpc>
              <a:tabLst>
                <a:tab pos="139700" algn="l"/>
                <a:tab pos="457200" algn="l"/>
              </a:tabLst>
            </a:pPr>
            <a:r>
              <a:rPr lang="en-US" altLang="ru-RU" sz="2800" dirty="0">
                <a:solidFill>
                  <a:srgbClr val="FF0080"/>
                </a:solidFill>
                <a:ea typeface="Al Bayan Plain" charset="0"/>
                <a:cs typeface="Al Bayan Plain" charset="0"/>
                <a:sym typeface="Al Bayan Plain" charset="0"/>
              </a:rPr>
              <a:t>Correction of skin imperfections</a:t>
            </a:r>
            <a:endParaRPr lang="ru-RU" altLang="ru-RU" sz="2800" dirty="0">
              <a:solidFill>
                <a:srgbClr val="FF0080"/>
              </a:solidFill>
              <a:ea typeface="Al Bayan Plain" charset="0"/>
              <a:cs typeface="Al Bayan Plain" charset="0"/>
              <a:sym typeface="Al Bayan Plain" charset="0"/>
            </a:endParaRPr>
          </a:p>
          <a:p>
            <a:pPr marL="146050" indent="-146050" defTabSz="457200">
              <a:lnSpc>
                <a:spcPts val="3200"/>
              </a:lnSpc>
              <a:tabLst>
                <a:tab pos="139700" algn="l"/>
                <a:tab pos="457200" algn="l"/>
              </a:tabLst>
            </a:pPr>
            <a:r>
              <a:rPr lang="ru-RU" altLang="ru-RU" sz="2400" dirty="0">
                <a:solidFill>
                  <a:srgbClr val="FF0080"/>
                </a:solidFill>
                <a:ea typeface="Al Bayan Plain" charset="0"/>
                <a:cs typeface="Al Bayan Plain" charset="0"/>
                <a:sym typeface="Al Bayan Plain" charset="0"/>
              </a:rPr>
              <a:t> </a:t>
            </a:r>
            <a:r>
              <a:rPr lang="ru-RU" altLang="ru-RU" sz="3200" dirty="0">
                <a:solidFill>
                  <a:srgbClr val="FF0080"/>
                </a:solidFill>
                <a:ea typeface="Al Bayan Plain" charset="0"/>
                <a:cs typeface="Al Bayan Plain" charset="0"/>
                <a:sym typeface="Al Bayan Plain" charset="0"/>
              </a:rPr>
              <a:t> </a:t>
            </a:r>
            <a:r>
              <a:rPr lang="ru-RU" altLang="ru-RU" sz="2800" dirty="0">
                <a:solidFill>
                  <a:srgbClr val="FF0080"/>
                </a:solidFill>
                <a:ea typeface="Al Bayan Plain" charset="0"/>
                <a:cs typeface="Al Bayan Plain" charset="0"/>
                <a:sym typeface="Al Bayan Plain" charset="0"/>
              </a:rPr>
              <a:t> </a:t>
            </a:r>
          </a:p>
        </p:txBody>
      </p:sp>
      <p:pic>
        <p:nvPicPr>
          <p:cNvPr id="11" name="Изображение 3" descr="Безымянный-4.png">
            <a:extLst>
              <a:ext uri="{FF2B5EF4-FFF2-40B4-BE49-F238E27FC236}">
                <a16:creationId xmlns:a16="http://schemas.microsoft.com/office/drawing/2014/main" id="{F7186C1B-8053-4263-BF72-E99570FF8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768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654342" y="965085"/>
            <a:ext cx="7988194" cy="438453"/>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06363" indent="-106363" algn="l" defTabSz="457200">
              <a:lnSpc>
                <a:spcPts val="2800"/>
              </a:lnSpc>
              <a:tabLst>
                <a:tab pos="139700" algn="l"/>
                <a:tab pos="457200" algn="l"/>
              </a:tabLst>
            </a:pPr>
            <a:r>
              <a:rPr lang="en-US" altLang="ru-RU" sz="2800" dirty="0">
                <a:latin typeface="+mn-lt"/>
                <a:ea typeface="Al Bayan Plain" charset="0"/>
                <a:cs typeface="Al Bayan Plain" charset="0"/>
                <a:sym typeface="Al Bayan Plain" charset="0"/>
              </a:rPr>
              <a:t>DAY BRIGHTENING</a:t>
            </a:r>
            <a:r>
              <a:rPr lang="ru-RU" altLang="ru-RU" sz="2800" dirty="0">
                <a:latin typeface="+mn-lt"/>
                <a:ea typeface="Al Bayan Plain" charset="0"/>
                <a:cs typeface="Al Bayan Plain" charset="0"/>
                <a:sym typeface="Al Bayan Plain" charset="0"/>
              </a:rPr>
              <a:t> </a:t>
            </a:r>
            <a:r>
              <a:rPr lang="en-US" altLang="ru-RU" sz="2800" dirty="0">
                <a:latin typeface="+mn-lt"/>
                <a:ea typeface="Al Bayan Plain" charset="0"/>
                <a:cs typeface="Al Bayan Plain" charset="0"/>
                <a:sym typeface="Al Bayan Plain" charset="0"/>
              </a:rPr>
              <a:t>BOOSTER </a:t>
            </a:r>
            <a:r>
              <a:rPr lang="ru-RU" altLang="ru-RU" sz="2800" b="1" dirty="0">
                <a:latin typeface="+mn-lt"/>
                <a:ea typeface="Al Bayan Plain" charset="0"/>
                <a:cs typeface="Al Bayan Plain" charset="0"/>
                <a:sym typeface="Al Bayan Plain" charset="0"/>
              </a:rPr>
              <a:t>3D-</a:t>
            </a:r>
            <a:r>
              <a:rPr lang="en-US" altLang="ru-RU" sz="2800" b="1" dirty="0">
                <a:latin typeface="+mn-lt"/>
                <a:ea typeface="Al Bayan Plain" charset="0"/>
                <a:cs typeface="Al Bayan Plain" charset="0"/>
                <a:sym typeface="Al Bayan Plain" charset="0"/>
              </a:rPr>
              <a:t>LASER</a:t>
            </a:r>
          </a:p>
        </p:txBody>
      </p:sp>
      <p:sp>
        <p:nvSpPr>
          <p:cNvPr id="5" name="object 3"/>
          <p:cNvSpPr txBox="1">
            <a:spLocks/>
          </p:cNvSpPr>
          <p:nvPr/>
        </p:nvSpPr>
        <p:spPr>
          <a:xfrm>
            <a:off x="518497" y="2220227"/>
            <a:ext cx="6168630" cy="2505814"/>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Helping get rid of all kinds of pigmentation;</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Evening out the skin tone;</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Reducing the visibility of pores;</a:t>
            </a: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Giving an instant “soft focus” effect.</a:t>
            </a:r>
          </a:p>
          <a:p>
            <a:pPr marL="0" indent="0" defTabSz="457200">
              <a:buSzPct val="100000"/>
              <a:buNone/>
              <a:tabLst>
                <a:tab pos="139700" algn="l"/>
                <a:tab pos="457200" algn="l"/>
              </a:tabLst>
            </a:pPr>
            <a:endParaRPr lang="ru-RU" altLang="ru-RU" sz="1800" dirty="0">
              <a:ea typeface="Al Bayan Plain" charset="0"/>
              <a:cs typeface="Al Bayan Plain" charset="0"/>
              <a:sym typeface="Al Bayan Plain" charset="0"/>
            </a:endParaRPr>
          </a:p>
          <a:p>
            <a:pPr marL="0" indent="0" defTabSz="4572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Meiritage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Lumisphere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Dermawhite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Sepiwhite</a:t>
            </a:r>
            <a:r>
              <a:rPr lang="ru-RU" altLang="ru-RU" sz="1800" dirty="0">
                <a:ea typeface="Al Bayan Plain" charset="0"/>
                <a:cs typeface="Al Bayan Plain" charset="0"/>
                <a:sym typeface="Al Bayan Plain" charset="0"/>
              </a:rPr>
              <a:t>, Tyrostat-11, </a:t>
            </a:r>
            <a:r>
              <a:rPr lang="ru-RU" altLang="ru-RU" sz="1800" dirty="0" err="1">
                <a:ea typeface="Al Bayan Plain" charset="0"/>
                <a:cs typeface="Al Bayan Plain" charset="0"/>
                <a:sym typeface="Al Bayan Plain" charset="0"/>
              </a:rPr>
              <a:t>Brightenyl</a:t>
            </a:r>
            <a:r>
              <a:rPr lang="ru-RU" altLang="ru-RU" sz="1800" dirty="0">
                <a:ea typeface="Al Bayan Plain" charset="0"/>
                <a:cs typeface="Al Bayan Plain" charset="0"/>
                <a:sym typeface="Al Bayan Plain" charset="0"/>
              </a:rPr>
              <a:t>.  </a:t>
            </a:r>
            <a:endParaRPr lang="ru-RU" altLang="ru-RU" sz="1800" baseline="-14000" dirty="0">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518495" y="425685"/>
            <a:ext cx="8745579" cy="502702"/>
          </a:xfrm>
          <a:prstGeom prst="rect">
            <a:avLst/>
          </a:prstGeom>
        </p:spPr>
        <p:txBody>
          <a:bodyPr wrap="square">
            <a:spAutoFit/>
          </a:bodyPr>
          <a:lstStyle/>
          <a:p>
            <a:pPr marL="146050" indent="-146050" defTabSz="457200">
              <a:lnSpc>
                <a:spcPts val="3200"/>
              </a:lnSpc>
              <a:tabLst>
                <a:tab pos="139700" algn="l"/>
                <a:tab pos="457200" algn="l"/>
              </a:tabLst>
            </a:pPr>
            <a:r>
              <a:rPr lang="en-US" altLang="ru-RU" sz="2800" dirty="0">
                <a:solidFill>
                  <a:srgbClr val="FF0080"/>
                </a:solidFill>
                <a:ea typeface="Al Bayan Plain" charset="0"/>
                <a:cs typeface="Al Bayan Plain" charset="0"/>
                <a:sym typeface="Al Bayan Plain" charset="0"/>
              </a:rPr>
              <a:t>Intensive lightening </a:t>
            </a:r>
            <a:r>
              <a:rPr lang="ru-RU" altLang="ru-RU" sz="2800" dirty="0">
                <a:solidFill>
                  <a:srgbClr val="FF0080"/>
                </a:solidFill>
                <a:ea typeface="Al Bayan Plain" charset="0"/>
                <a:cs typeface="Al Bayan Plain" charset="0"/>
                <a:sym typeface="Al Bayan Plain" charset="0"/>
              </a:rPr>
              <a:t> </a:t>
            </a:r>
          </a:p>
        </p:txBody>
      </p:sp>
      <p:sp>
        <p:nvSpPr>
          <p:cNvPr id="7" name="Прямоугольник 6"/>
          <p:cNvSpPr/>
          <p:nvPr/>
        </p:nvSpPr>
        <p:spPr>
          <a:xfrm>
            <a:off x="518495" y="1316442"/>
            <a:ext cx="7028465" cy="448584"/>
          </a:xfrm>
          <a:prstGeom prst="rect">
            <a:avLst/>
          </a:prstGeom>
        </p:spPr>
        <p:txBody>
          <a:bodyPr wrap="square">
            <a:spAutoFit/>
          </a:bodyPr>
          <a:lstStyle/>
          <a:p>
            <a:pPr marL="163513" indent="-163513" defTabSz="457200">
              <a:lnSpc>
                <a:spcPts val="3000"/>
              </a:lnSpc>
              <a:tabLst>
                <a:tab pos="139700" algn="l"/>
                <a:tab pos="457200" algn="l"/>
              </a:tabLst>
            </a:pPr>
            <a:r>
              <a:rPr lang="en-US" altLang="ru-RU" sz="2000" i="1" dirty="0">
                <a:solidFill>
                  <a:srgbClr val="6F6F6E"/>
                </a:solidFill>
                <a:ea typeface="Al Bayan Plain" charset="0"/>
                <a:cs typeface="Al Bayan Plain" charset="0"/>
                <a:sym typeface="Al Bayan Plain" charset="0"/>
              </a:rPr>
              <a:t>3D-brightening for an even skin tone </a:t>
            </a:r>
            <a:endParaRPr lang="ru-RU" altLang="ru-RU" sz="2000" b="1" i="1" dirty="0">
              <a:solidFill>
                <a:srgbClr val="6F6F6E"/>
              </a:solidFill>
              <a:ea typeface="Al Bayan Plain" charset="0"/>
              <a:cs typeface="Al Bayan Plain" charset="0"/>
              <a:sym typeface="Al Bayan Plain"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594" y="1893682"/>
            <a:ext cx="2807663" cy="489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953D5D4B-6850-436D-99BB-7892D333ADFE}"/>
              </a:ext>
            </a:extLst>
          </p:cNvPr>
          <p:cNvSpPr txBox="1"/>
          <p:nvPr/>
        </p:nvSpPr>
        <p:spPr>
          <a:xfrm>
            <a:off x="518496" y="5198748"/>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10" name="Изображение 3" descr="Безымянный-4.png">
            <a:extLst>
              <a:ext uri="{FF2B5EF4-FFF2-40B4-BE49-F238E27FC236}">
                <a16:creationId xmlns:a16="http://schemas.microsoft.com/office/drawing/2014/main" id="{3712063B-00F4-4089-AD35-C9BAAD95D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665583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p:cNvSpPr>
          <p:nvPr/>
        </p:nvSpPr>
        <p:spPr>
          <a:xfrm>
            <a:off x="518497" y="2155598"/>
            <a:ext cx="6168630" cy="2672014"/>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Helping get rid of all kinds of pigmentation;</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Having a powerful antioxidant effect on the skin, restoring it while you sleep;</a:t>
            </a: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Giving anti-inflammation and rejuvenating effects;</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Smoothing the skin tone, reducing the size of pores.</a:t>
            </a:r>
          </a:p>
          <a:p>
            <a:pPr marL="0" indent="0" defTabSz="457200">
              <a:buSzPct val="100000"/>
              <a:buNone/>
              <a:tabLst>
                <a:tab pos="139700" algn="l"/>
                <a:tab pos="457200" algn="l"/>
              </a:tabLst>
            </a:pPr>
            <a:endParaRPr lang="ru-RU" altLang="ru-RU" sz="1800" baseline="-14000" dirty="0">
              <a:ea typeface="Al Bayan Plain" charset="0"/>
              <a:cs typeface="Al Bayan Plain" charset="0"/>
              <a:sym typeface="Al Bayan Plain" charset="0"/>
            </a:endParaRPr>
          </a:p>
          <a:p>
            <a:pPr marL="0" indent="0" defTabSz="4572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Boréaline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Protect</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Meiritage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Dermawhite</a:t>
            </a:r>
            <a:r>
              <a:rPr lang="ru-RU" altLang="ru-RU" sz="1800" dirty="0">
                <a:ea typeface="Al Bayan Plain" charset="0"/>
                <a:cs typeface="Al Bayan Plain" charset="0"/>
                <a:sym typeface="Al Bayan Plain" charset="0"/>
              </a:rPr>
              <a:t>, Tyrostat-11, </a:t>
            </a:r>
            <a:r>
              <a:rPr lang="ru-RU" altLang="ru-RU" sz="1800" dirty="0" err="1">
                <a:ea typeface="Al Bayan Plain" charset="0"/>
                <a:cs typeface="Al Bayan Plain" charset="0"/>
                <a:sym typeface="Al Bayan Plain" charset="0"/>
              </a:rPr>
              <a:t>Brightenyl</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Sepiwhite</a:t>
            </a:r>
            <a:r>
              <a:rPr lang="ru-RU" altLang="ru-RU" sz="1800" dirty="0">
                <a:ea typeface="Al Bayan Plain" charset="0"/>
                <a:cs typeface="Al Bayan Plain" charset="0"/>
                <a:sym typeface="Al Bayan Plain" charset="0"/>
              </a:rPr>
              <a:t>.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Группа 9"/>
          <p:cNvGrpSpPr/>
          <p:nvPr/>
        </p:nvGrpSpPr>
        <p:grpSpPr>
          <a:xfrm>
            <a:off x="427313" y="375901"/>
            <a:ext cx="8836762" cy="1407856"/>
            <a:chOff x="427313" y="453393"/>
            <a:chExt cx="8836762" cy="1407856"/>
          </a:xfrm>
        </p:grpSpPr>
        <p:sp>
          <p:nvSpPr>
            <p:cNvPr id="4" name="object 2"/>
            <p:cNvSpPr txBox="1">
              <a:spLocks/>
            </p:cNvSpPr>
            <p:nvPr/>
          </p:nvSpPr>
          <p:spPr>
            <a:xfrm>
              <a:off x="519673" y="1072717"/>
              <a:ext cx="7988194" cy="459100"/>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63513" indent="-163513" algn="l" defTabSz="457200">
                <a:lnSpc>
                  <a:spcPts val="3000"/>
                </a:lnSpc>
                <a:tabLst>
                  <a:tab pos="139700" algn="l"/>
                  <a:tab pos="457200" algn="l"/>
                </a:tabLst>
              </a:pPr>
              <a:r>
                <a:rPr lang="en-US" altLang="ru-RU" sz="2800" dirty="0">
                  <a:latin typeface="+mn-lt"/>
                  <a:ea typeface="Al Bayan Plain" charset="0"/>
                  <a:cs typeface="Al Bayan Plain" charset="0"/>
                  <a:sym typeface="Al Bayan Plain" charset="0"/>
                </a:rPr>
                <a:t>NIGHT BRIGHTENING BOOSTER </a:t>
              </a:r>
              <a:r>
                <a:rPr lang="en-US" altLang="ru-RU" sz="2800" b="1" dirty="0">
                  <a:latin typeface="+mn-lt"/>
                  <a:ea typeface="Al Bayan Plain" charset="0"/>
                  <a:cs typeface="Al Bayan Plain" charset="0"/>
                  <a:sym typeface="Al Bayan Plain" charset="0"/>
                </a:rPr>
                <a:t>ANTI-SPOT</a:t>
              </a:r>
              <a:endParaRPr lang="ru-RU" altLang="ru-RU" sz="2800" b="1" dirty="0">
                <a:latin typeface="+mn-lt"/>
                <a:ea typeface="Al Bayan Plain" charset="0"/>
                <a:cs typeface="Al Bayan Plain" charset="0"/>
                <a:sym typeface="Al Bayan Plain" charset="0"/>
              </a:endParaRPr>
            </a:p>
          </p:txBody>
        </p:sp>
        <p:sp>
          <p:nvSpPr>
            <p:cNvPr id="9" name="Прямоугольник 8"/>
            <p:cNvSpPr/>
            <p:nvPr/>
          </p:nvSpPr>
          <p:spPr>
            <a:xfrm>
              <a:off x="427313" y="453393"/>
              <a:ext cx="8836762" cy="502702"/>
            </a:xfrm>
            <a:prstGeom prst="rect">
              <a:avLst/>
            </a:prstGeom>
          </p:spPr>
          <p:txBody>
            <a:bodyPr wrap="square">
              <a:spAutoFit/>
            </a:bodyPr>
            <a:lstStyle/>
            <a:p>
              <a:pPr marL="146050" indent="-146050" defTabSz="457200">
                <a:lnSpc>
                  <a:spcPts val="3200"/>
                </a:lnSpc>
                <a:tabLst>
                  <a:tab pos="139700" algn="l"/>
                  <a:tab pos="457200" algn="l"/>
                </a:tabLst>
              </a:pPr>
              <a:r>
                <a:rPr lang="en-US" altLang="ru-RU" sz="2800" dirty="0">
                  <a:solidFill>
                    <a:srgbClr val="FF0080"/>
                  </a:solidFill>
                  <a:ea typeface="Al Bayan Plain" charset="0"/>
                  <a:cs typeface="Al Bayan Plain" charset="0"/>
                  <a:sym typeface="Al Bayan Plain" charset="0"/>
                </a:rPr>
                <a:t>Intensive lightening</a:t>
              </a:r>
              <a:endParaRPr lang="ru-RU" altLang="ru-RU" sz="2800" dirty="0">
                <a:solidFill>
                  <a:srgbClr val="FF0080"/>
                </a:solidFill>
                <a:ea typeface="Al Bayan Plain" charset="0"/>
                <a:cs typeface="Al Bayan Plain" charset="0"/>
                <a:sym typeface="Al Bayan Plain" charset="0"/>
              </a:endParaRPr>
            </a:p>
          </p:txBody>
        </p:sp>
        <p:sp>
          <p:nvSpPr>
            <p:cNvPr id="7" name="Прямоугольник 6"/>
            <p:cNvSpPr/>
            <p:nvPr/>
          </p:nvSpPr>
          <p:spPr>
            <a:xfrm>
              <a:off x="427313" y="1461139"/>
              <a:ext cx="6294870" cy="400110"/>
            </a:xfrm>
            <a:prstGeom prst="rect">
              <a:avLst/>
            </a:prstGeom>
          </p:spPr>
          <p:txBody>
            <a:bodyPr wrap="square">
              <a:spAutoFit/>
            </a:bodyPr>
            <a:lstStyle/>
            <a:p>
              <a:pPr marL="146050" indent="-146050" defTabSz="457200">
                <a:tabLst>
                  <a:tab pos="139700" algn="l"/>
                  <a:tab pos="457200" algn="l"/>
                </a:tabLst>
              </a:pPr>
              <a:r>
                <a:rPr lang="en-US" altLang="ru-RU" sz="2000" i="1" dirty="0">
                  <a:solidFill>
                    <a:srgbClr val="6F6F6E"/>
                  </a:solidFill>
                  <a:ea typeface="Al Bayan Plain" charset="0"/>
                  <a:cs typeface="Al Bayan Plain" charset="0"/>
                  <a:sym typeface="Al Bayan Plain" charset="0"/>
                </a:rPr>
                <a:t>Evening your skin tone while you are asleep</a:t>
              </a:r>
              <a:r>
                <a:rPr lang="ru-RU" altLang="ru-RU" sz="2000" i="1" dirty="0">
                  <a:solidFill>
                    <a:srgbClr val="6F6F6E"/>
                  </a:solidFill>
                  <a:ea typeface="Al Bayan Plain" charset="0"/>
                  <a:cs typeface="Al Bayan Plain" charset="0"/>
                  <a:sym typeface="Al Bayan Plain" charset="0"/>
                </a:rPr>
                <a:t> </a:t>
              </a:r>
            </a:p>
          </p:txBody>
        </p:sp>
      </p:gr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976" y="1991472"/>
            <a:ext cx="2698853" cy="501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84456390-279C-4617-AE4C-AFCC71CE61C6}"/>
              </a:ext>
            </a:extLst>
          </p:cNvPr>
          <p:cNvSpPr txBox="1"/>
          <p:nvPr/>
        </p:nvSpPr>
        <p:spPr>
          <a:xfrm>
            <a:off x="518496" y="5198748"/>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11" name="Изображение 3" descr="Безымянный-4.png">
            <a:extLst>
              <a:ext uri="{FF2B5EF4-FFF2-40B4-BE49-F238E27FC236}">
                <a16:creationId xmlns:a16="http://schemas.microsoft.com/office/drawing/2014/main" id="{9D87359D-5679-4C2A-BA70-8AD7A65BC4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100362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18496" y="884854"/>
            <a:ext cx="7988194" cy="843821"/>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63513" indent="-163513" algn="l" defTabSz="457200">
              <a:lnSpc>
                <a:spcPts val="3000"/>
              </a:lnSpc>
              <a:tabLst>
                <a:tab pos="139700" algn="l"/>
                <a:tab pos="457200" algn="l"/>
              </a:tabLst>
            </a:pPr>
            <a:r>
              <a:rPr lang="en-US" altLang="ru-RU" sz="2800" dirty="0">
                <a:latin typeface="+mn-lt"/>
                <a:ea typeface="Al Bayan Plain" charset="0"/>
                <a:cs typeface="Al Bayan Plain" charset="0"/>
                <a:sym typeface="Al Bayan Plain" charset="0"/>
              </a:rPr>
              <a:t>HAND &amp; DECOLLETE ANTI-SPOT BOOSTER </a:t>
            </a:r>
            <a:endParaRPr lang="ru-RU" altLang="ru-RU" sz="2800" dirty="0">
              <a:latin typeface="+mn-lt"/>
              <a:ea typeface="Al Bayan Plain" charset="0"/>
              <a:cs typeface="Al Bayan Plain" charset="0"/>
              <a:sym typeface="Al Bayan Plain" charset="0"/>
            </a:endParaRPr>
          </a:p>
          <a:p>
            <a:pPr marL="163513" indent="-163513" algn="l" defTabSz="457200">
              <a:lnSpc>
                <a:spcPts val="3000"/>
              </a:lnSpc>
              <a:tabLst>
                <a:tab pos="139700" algn="l"/>
                <a:tab pos="457200" algn="l"/>
              </a:tabLst>
            </a:pPr>
            <a:r>
              <a:rPr lang="en-US" altLang="ru-RU" sz="2800" b="1" dirty="0">
                <a:latin typeface="+mn-lt"/>
                <a:ea typeface="Al Bayan Plain" charset="0"/>
                <a:cs typeface="Al Bayan Plain" charset="0"/>
                <a:sym typeface="Al Bayan Plain" charset="0"/>
              </a:rPr>
              <a:t>WHITE TURMERIC</a:t>
            </a:r>
            <a:endParaRPr lang="ru-RU" altLang="ru-RU" sz="2800" b="1" dirty="0">
              <a:latin typeface="+mn-lt"/>
              <a:ea typeface="Al Bayan Plain" charset="0"/>
              <a:cs typeface="Al Bayan Plain" charset="0"/>
              <a:sym typeface="Al Bayan Plain" charset="0"/>
            </a:endParaRPr>
          </a:p>
        </p:txBody>
      </p:sp>
      <p:sp>
        <p:nvSpPr>
          <p:cNvPr id="5" name="object 3"/>
          <p:cNvSpPr txBox="1">
            <a:spLocks/>
          </p:cNvSpPr>
          <p:nvPr/>
        </p:nvSpPr>
        <p:spPr>
          <a:xfrm>
            <a:off x="518497" y="2525038"/>
            <a:ext cx="6168630" cy="2395015"/>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Effectively lightening all kinds of pigmentation;</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Bringing back the skin’s smoothness and elasticity;</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Firming the skin, reducing stretch marks;</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Instantly softening the skin and evening its tone</a:t>
            </a:r>
            <a:r>
              <a:rPr lang="ru-RU" altLang="ru-RU" sz="1800" dirty="0">
                <a:ea typeface="Al Bayan Plain" charset="0"/>
                <a:cs typeface="Al Bayan Plain" charset="0"/>
                <a:sym typeface="Al Bayan Plain" charset="0"/>
              </a:rPr>
              <a:t>.</a:t>
            </a:r>
            <a:endParaRPr lang="en-US" altLang="ru-RU" sz="1800" dirty="0">
              <a:ea typeface="Al Bayan Plain" charset="0"/>
              <a:cs typeface="Al Bayan Plain" charset="0"/>
              <a:sym typeface="Al Bayan Plain" charset="0"/>
            </a:endParaRPr>
          </a:p>
          <a:p>
            <a:pPr marL="0" indent="0" defTabSz="457200">
              <a:buSzPct val="100000"/>
              <a:buNone/>
              <a:tabLst>
                <a:tab pos="139700" algn="l"/>
                <a:tab pos="457200" algn="l"/>
              </a:tabLst>
            </a:pPr>
            <a:endParaRPr lang="ru-RU" altLang="ru-RU" sz="1800" baseline="-14000" dirty="0">
              <a:ea typeface="Al Bayan Plain" charset="0"/>
              <a:cs typeface="Al Bayan Plain" charset="0"/>
              <a:sym typeface="Al Bayan Plain" charset="0"/>
            </a:endParaRPr>
          </a:p>
          <a:p>
            <a:pPr marL="0" indent="0" defTabSz="457200">
              <a:buSzPct val="1300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Lumiskin</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SabiWhite</a:t>
            </a:r>
            <a:r>
              <a:rPr lang="ru-RU" altLang="ru-RU" sz="1800" dirty="0">
                <a:ea typeface="Al Bayan Plain" charset="0"/>
                <a:cs typeface="Al Bayan Plain" charset="0"/>
                <a:sym typeface="Al Bayan Plain" charset="0"/>
              </a:rPr>
              <a:t> (</a:t>
            </a:r>
            <a:r>
              <a:rPr lang="en-US" altLang="ru-RU" sz="1800" dirty="0">
                <a:ea typeface="Al Bayan Plain" charset="0"/>
                <a:cs typeface="Al Bayan Plain" charset="0"/>
                <a:sym typeface="Al Bayan Plain" charset="0"/>
              </a:rPr>
              <a:t>colorless turmeric extract)</a:t>
            </a:r>
            <a:r>
              <a:rPr lang="ru-RU" altLang="ru-RU" sz="1800" dirty="0">
                <a:ea typeface="Al Bayan Plain" charset="0"/>
                <a:cs typeface="Al Bayan Plain" charset="0"/>
                <a:sym typeface="Al Bayan Plain" charset="0"/>
              </a:rPr>
              <a:t>, B-</a:t>
            </a:r>
            <a:r>
              <a:rPr lang="ru-RU" altLang="ru-RU" sz="1800" dirty="0" err="1">
                <a:ea typeface="Al Bayan Plain" charset="0"/>
                <a:cs typeface="Al Bayan Plain" charset="0"/>
                <a:sym typeface="Al Bayan Plain" charset="0"/>
              </a:rPr>
              <a:t>White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Exo</a:t>
            </a:r>
            <a:r>
              <a:rPr lang="ru-RU" altLang="ru-RU" sz="1800" dirty="0">
                <a:ea typeface="Al Bayan Plain" charset="0"/>
                <a:cs typeface="Al Bayan Plain" charset="0"/>
                <a:sym typeface="Al Bayan Plain" charset="0"/>
              </a:rPr>
              <a:t>-T, </a:t>
            </a:r>
            <a:r>
              <a:rPr lang="ru-RU" altLang="ru-RU" sz="1800" dirty="0" err="1">
                <a:ea typeface="Al Bayan Plain" charset="0"/>
                <a:cs typeface="Al Bayan Plain" charset="0"/>
                <a:sym typeface="Al Bayan Plain" charset="0"/>
              </a:rPr>
              <a:t>Lumisphere</a:t>
            </a:r>
            <a:r>
              <a:rPr lang="ru-RU" altLang="ru-RU" sz="1800" dirty="0">
                <a:ea typeface="Al Bayan Plain" charset="0"/>
                <a:cs typeface="Al Bayan Plain" charset="0"/>
                <a:sym typeface="Al Bayan Plain" charset="0"/>
              </a:rPr>
              <a:t>. </a:t>
            </a:r>
            <a:endParaRPr lang="ru-RU" altLang="ru-RU" sz="1800" baseline="-14000" dirty="0">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27313" y="434921"/>
            <a:ext cx="8836762" cy="502702"/>
          </a:xfrm>
          <a:prstGeom prst="rect">
            <a:avLst/>
          </a:prstGeom>
        </p:spPr>
        <p:txBody>
          <a:bodyPr wrap="square">
            <a:spAutoFit/>
          </a:bodyPr>
          <a:lstStyle/>
          <a:p>
            <a:pPr marL="146050" indent="-146050" defTabSz="457200">
              <a:lnSpc>
                <a:spcPts val="3200"/>
              </a:lnSpc>
              <a:tabLst>
                <a:tab pos="139700" algn="l"/>
                <a:tab pos="457200" algn="l"/>
              </a:tabLst>
            </a:pPr>
            <a:r>
              <a:rPr lang="en-US" altLang="ru-RU" sz="2800" dirty="0">
                <a:solidFill>
                  <a:srgbClr val="FF0080"/>
                </a:solidFill>
                <a:ea typeface="Al Bayan Plain" charset="0"/>
                <a:cs typeface="Al Bayan Plain" charset="0"/>
                <a:sym typeface="Al Bayan Plain" charset="0"/>
              </a:rPr>
              <a:t>Intensive lightening</a:t>
            </a:r>
            <a:r>
              <a:rPr lang="ru-RU" altLang="ru-RU" sz="2800" dirty="0">
                <a:solidFill>
                  <a:srgbClr val="FF0080"/>
                </a:solidFill>
                <a:ea typeface="Al Bayan Plain" charset="0"/>
                <a:cs typeface="Al Bayan Plain" charset="0"/>
                <a:sym typeface="Al Bayan Plain" charset="0"/>
              </a:rPr>
              <a:t> </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458" y="1927742"/>
            <a:ext cx="2707109" cy="506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ECE9CDB6-A45C-41FE-897F-FEA353A0BB12}"/>
              </a:ext>
            </a:extLst>
          </p:cNvPr>
          <p:cNvSpPr txBox="1"/>
          <p:nvPr/>
        </p:nvSpPr>
        <p:spPr>
          <a:xfrm>
            <a:off x="518496" y="5198748"/>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11" name="Изображение 3" descr="Безымянный-4.png">
            <a:extLst>
              <a:ext uri="{FF2B5EF4-FFF2-40B4-BE49-F238E27FC236}">
                <a16:creationId xmlns:a16="http://schemas.microsoft.com/office/drawing/2014/main" id="{BA2E4986-99BB-40E3-9FB9-DD6C36027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
        <p:nvSpPr>
          <p:cNvPr id="2" name="TextBox 1">
            <a:extLst>
              <a:ext uri="{FF2B5EF4-FFF2-40B4-BE49-F238E27FC236}">
                <a16:creationId xmlns:a16="http://schemas.microsoft.com/office/drawing/2014/main" id="{1AE5AAD7-3493-4DB7-BD40-AD16459E1F31}"/>
              </a:ext>
            </a:extLst>
          </p:cNvPr>
          <p:cNvSpPr txBox="1"/>
          <p:nvPr/>
        </p:nvSpPr>
        <p:spPr>
          <a:xfrm>
            <a:off x="427313" y="1667968"/>
            <a:ext cx="6781206" cy="400110"/>
          </a:xfrm>
          <a:prstGeom prst="rect">
            <a:avLst/>
          </a:prstGeom>
          <a:noFill/>
        </p:spPr>
        <p:txBody>
          <a:bodyPr wrap="square" rtlCol="0">
            <a:spAutoFit/>
          </a:bodyPr>
          <a:lstStyle/>
          <a:p>
            <a:pPr marL="146050" indent="-146050" defTabSz="457200">
              <a:tabLst>
                <a:tab pos="139700" algn="l"/>
                <a:tab pos="457200" algn="l"/>
              </a:tabLst>
            </a:pPr>
            <a:r>
              <a:rPr lang="en-US" altLang="ru-RU" sz="2000" i="1" dirty="0">
                <a:solidFill>
                  <a:srgbClr val="6F6F6E"/>
                </a:solidFill>
                <a:ea typeface="Al Bayan Plain" charset="0"/>
                <a:cs typeface="Al Bayan Plain" charset="0"/>
                <a:sym typeface="Al Bayan Plain" charset="0"/>
              </a:rPr>
              <a:t>Your hands and décolleté will be worthy of a magazine cover</a:t>
            </a:r>
            <a:endParaRPr lang="ru-RU" altLang="ru-RU" sz="2000" i="1" dirty="0">
              <a:solidFill>
                <a:srgbClr val="6F6F6E"/>
              </a:solidFill>
              <a:ea typeface="Al Bayan Plain" charset="0"/>
              <a:cs typeface="Al Bayan Plain" charset="0"/>
              <a:sym typeface="Al Bayan Plain" charset="0"/>
            </a:endParaRPr>
          </a:p>
        </p:txBody>
      </p:sp>
    </p:spTree>
    <p:extLst>
      <p:ext uri="{BB962C8B-B14F-4D97-AF65-F5344CB8AC3E}">
        <p14:creationId xmlns:p14="http://schemas.microsoft.com/office/powerpoint/2010/main" val="268186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18499" y="1050516"/>
            <a:ext cx="8776682" cy="459100"/>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63513" indent="-163513" algn="l" defTabSz="457200">
              <a:lnSpc>
                <a:spcPts val="3000"/>
              </a:lnSpc>
              <a:tabLst>
                <a:tab pos="139700" algn="l"/>
                <a:tab pos="457200" algn="l"/>
              </a:tabLst>
            </a:pPr>
            <a:r>
              <a:rPr lang="en-US" altLang="ru-RU" sz="2800" dirty="0">
                <a:latin typeface="+mn-lt"/>
                <a:ea typeface="Al Bayan Plain" charset="0"/>
                <a:cs typeface="Al Bayan Plain" charset="0"/>
                <a:sym typeface="Al Bayan Plain" charset="0"/>
              </a:rPr>
              <a:t>DAY BRIGHTENING BOOSTER </a:t>
            </a:r>
            <a:r>
              <a:rPr lang="en-US" altLang="ru-RU" sz="2800" b="1" dirty="0">
                <a:latin typeface="+mn-lt"/>
                <a:ea typeface="Al Bayan Plain" charset="0"/>
                <a:cs typeface="Al Bayan Plain" charset="0"/>
                <a:sym typeface="Al Bayan Plain" charset="0"/>
              </a:rPr>
              <a:t>SPF 30 TOTAL PROTECTION</a:t>
            </a:r>
            <a:endParaRPr lang="ru-RU" altLang="ru-RU" sz="2800" b="1" dirty="0">
              <a:latin typeface="+mn-lt"/>
              <a:ea typeface="Al Bayan Plain" charset="0"/>
              <a:cs typeface="Al Bayan Plain" charset="0"/>
              <a:sym typeface="Al Bayan Plain" charset="0"/>
            </a:endParaRPr>
          </a:p>
        </p:txBody>
      </p:sp>
      <p:sp>
        <p:nvSpPr>
          <p:cNvPr id="5" name="object 3"/>
          <p:cNvSpPr txBox="1">
            <a:spLocks/>
          </p:cNvSpPr>
          <p:nvPr/>
        </p:nvSpPr>
        <p:spPr>
          <a:xfrm>
            <a:off x="518497" y="2340318"/>
            <a:ext cx="6168630" cy="2505814"/>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Providing a powerful protection from the negative effect of UV and infrared radiation;</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Reducing the visible signs of skin aging;</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Smoothing wrinkles and giving an instant “soft focus” effect;</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Lightening the skin, evening its tone</a:t>
            </a:r>
            <a:r>
              <a:rPr lang="ru-RU" altLang="ru-RU" sz="1800" dirty="0">
                <a:ea typeface="Al Bayan Plain" charset="0"/>
                <a:cs typeface="Al Bayan Plain" charset="0"/>
                <a:sym typeface="Al Bayan Plain" charset="0"/>
              </a:rPr>
              <a:t>.</a:t>
            </a:r>
            <a:endParaRPr lang="en-US" altLang="ru-RU" sz="1800" dirty="0">
              <a:ea typeface="Al Bayan Plain" charset="0"/>
              <a:cs typeface="Al Bayan Plain" charset="0"/>
              <a:sym typeface="Al Bayan Plain" charset="0"/>
            </a:endParaRPr>
          </a:p>
          <a:p>
            <a:pPr marL="0" indent="0" defTabSz="457200">
              <a:buSzPct val="100000"/>
              <a:buNone/>
              <a:tabLst>
                <a:tab pos="139700" algn="l"/>
                <a:tab pos="457200" algn="l"/>
              </a:tabLst>
            </a:pPr>
            <a:r>
              <a:rPr lang="ru-RU" altLang="ru-RU" sz="1800" dirty="0">
                <a:ea typeface="Al Bayan Plain" charset="0"/>
                <a:cs typeface="Al Bayan Plain" charset="0"/>
                <a:sym typeface="Al Bayan Plain" charset="0"/>
              </a:rPr>
              <a:t> </a:t>
            </a:r>
          </a:p>
          <a:p>
            <a:pPr marL="0" indent="0" defTabSz="4572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Elix</a:t>
            </a:r>
            <a:r>
              <a:rPr lang="ru-RU" altLang="ru-RU" sz="1800" dirty="0">
                <a:ea typeface="Al Bayan Plain" charset="0"/>
                <a:cs typeface="Al Bayan Plain" charset="0"/>
                <a:sym typeface="Al Bayan Plain" charset="0"/>
              </a:rPr>
              <a:t>-IR, </a:t>
            </a:r>
            <a:r>
              <a:rPr lang="ru-RU" altLang="ru-RU" sz="1800" dirty="0" err="1">
                <a:ea typeface="Al Bayan Plain" charset="0"/>
                <a:cs typeface="Al Bayan Plain" charset="0"/>
                <a:sym typeface="Al Bayan Plain" charset="0"/>
              </a:rPr>
              <a:t>Caspaline</a:t>
            </a:r>
            <a:r>
              <a:rPr lang="ru-RU" altLang="ru-RU" sz="1800" dirty="0">
                <a:ea typeface="Al Bayan Plain" charset="0"/>
                <a:cs typeface="Al Bayan Plain" charset="0"/>
                <a:sym typeface="Al Bayan Plain" charset="0"/>
              </a:rPr>
              <a:t> 14, </a:t>
            </a:r>
            <a:r>
              <a:rPr lang="ru-RU" altLang="ru-RU" sz="1800" dirty="0" err="1">
                <a:ea typeface="Al Bayan Plain" charset="0"/>
                <a:cs typeface="Al Bayan Plain" charset="0"/>
                <a:sym typeface="Al Bayan Plain" charset="0"/>
              </a:rPr>
              <a:t>Solaveil</a:t>
            </a:r>
            <a:r>
              <a:rPr lang="ru-RU" altLang="ru-RU" sz="1800" dirty="0">
                <a:ea typeface="Al Bayan Plain" charset="0"/>
                <a:cs typeface="Al Bayan Plain" charset="0"/>
                <a:sym typeface="Al Bayan Plain" charset="0"/>
              </a:rPr>
              <a:t> XT-300, </a:t>
            </a:r>
            <a:r>
              <a:rPr lang="ru-RU" altLang="ru-RU" sz="1800" dirty="0" err="1">
                <a:ea typeface="Al Bayan Plain" charset="0"/>
                <a:cs typeface="Al Bayan Plain" charset="0"/>
                <a:sym typeface="Al Bayan Plain" charset="0"/>
              </a:rPr>
              <a:t>Uvinul</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Easy</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Lumisphere</a:t>
            </a:r>
            <a:r>
              <a:rPr lang="ru-RU" altLang="ru-RU" sz="1800" dirty="0">
                <a:ea typeface="Al Bayan Plain" charset="0"/>
                <a:cs typeface="Al Bayan Plain" charset="0"/>
                <a:sym typeface="Al Bayan Plain" charset="0"/>
              </a:rPr>
              <a:t>.  </a:t>
            </a:r>
            <a:endParaRPr lang="ru-RU" altLang="ru-RU" sz="1800" baseline="-14000" dirty="0">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27313" y="444157"/>
            <a:ext cx="8836762" cy="477054"/>
          </a:xfrm>
          <a:prstGeom prst="rect">
            <a:avLst/>
          </a:prstGeom>
        </p:spPr>
        <p:txBody>
          <a:bodyPr wrap="square">
            <a:spAutoFit/>
          </a:bodyPr>
          <a:lstStyle/>
          <a:p>
            <a:pPr marL="163513" indent="-163513" defTabSz="457200">
              <a:lnSpc>
                <a:spcPts val="3000"/>
              </a:lnSpc>
              <a:tabLst>
                <a:tab pos="139700" algn="l"/>
                <a:tab pos="457200" algn="l"/>
              </a:tabLst>
            </a:pPr>
            <a:r>
              <a:rPr lang="en-US" altLang="ru-RU" sz="2800" dirty="0">
                <a:solidFill>
                  <a:srgbClr val="FF0080"/>
                </a:solidFill>
                <a:ea typeface="Al Bayan Plain" charset="0"/>
                <a:cs typeface="Al Bayan Plain" charset="0"/>
                <a:sym typeface="Al Bayan Plain" charset="0"/>
              </a:rPr>
              <a:t>Protection from the main causes of aging</a:t>
            </a:r>
            <a:endParaRPr lang="ru-RU" altLang="ru-RU" sz="2800" dirty="0">
              <a:solidFill>
                <a:srgbClr val="FF0080"/>
              </a:solidFill>
              <a:ea typeface="Al Bayan Plain" charset="0"/>
              <a:cs typeface="Al Bayan Plain" charset="0"/>
              <a:sym typeface="Al Bayan Plain" charset="0"/>
            </a:endParaRPr>
          </a:p>
        </p:txBody>
      </p:sp>
      <p:sp>
        <p:nvSpPr>
          <p:cNvPr id="2" name="Прямоугольник 1"/>
          <p:cNvSpPr/>
          <p:nvPr/>
        </p:nvSpPr>
        <p:spPr>
          <a:xfrm>
            <a:off x="381761" y="1414629"/>
            <a:ext cx="7321982" cy="448584"/>
          </a:xfrm>
          <a:prstGeom prst="rect">
            <a:avLst/>
          </a:prstGeom>
        </p:spPr>
        <p:txBody>
          <a:bodyPr wrap="square">
            <a:spAutoFit/>
          </a:bodyPr>
          <a:lstStyle/>
          <a:p>
            <a:pPr marL="163513" indent="-163513" defTabSz="457200">
              <a:lnSpc>
                <a:spcPts val="3000"/>
              </a:lnSpc>
              <a:tabLst>
                <a:tab pos="139700" algn="l"/>
                <a:tab pos="457200" algn="l"/>
              </a:tabLst>
            </a:pPr>
            <a:r>
              <a:rPr lang="ru-RU" altLang="ru-RU" sz="2000" i="1" dirty="0">
                <a:solidFill>
                  <a:srgbClr val="6F6F6E"/>
                </a:solidFill>
                <a:ea typeface="Al Bayan Plain" charset="0"/>
                <a:cs typeface="Al Bayan Plain" charset="0"/>
                <a:sym typeface="Al Bayan Plain" charset="0"/>
              </a:rPr>
              <a:t> </a:t>
            </a:r>
            <a:r>
              <a:rPr lang="en-US" altLang="ru-RU" sz="2000" i="1" dirty="0">
                <a:solidFill>
                  <a:srgbClr val="6F6F6E"/>
                </a:solidFill>
                <a:ea typeface="Al Bayan Plain" charset="0"/>
                <a:cs typeface="Al Bayan Plain" charset="0"/>
                <a:sym typeface="Al Bayan Plain" charset="0"/>
              </a:rPr>
              <a:t>Innovative protection from photo and thermal aging of the skin</a:t>
            </a:r>
            <a:endParaRPr lang="ru-RU" altLang="ru-RU" sz="2000" i="1" dirty="0">
              <a:solidFill>
                <a:srgbClr val="6F6F6E"/>
              </a:solidFill>
              <a:ea typeface="Al Bayan Plain" charset="0"/>
              <a:cs typeface="Al Bayan Plain" charset="0"/>
              <a:sym typeface="Al Bayan Plain"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759" y="2062576"/>
            <a:ext cx="2667289" cy="491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DABC9E99-1247-4E2F-B1AE-71F47BDC2EE3}"/>
              </a:ext>
            </a:extLst>
          </p:cNvPr>
          <p:cNvSpPr txBox="1"/>
          <p:nvPr/>
        </p:nvSpPr>
        <p:spPr>
          <a:xfrm>
            <a:off x="518496" y="5198748"/>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10" name="Изображение 3" descr="Безымянный-4.png">
            <a:extLst>
              <a:ext uri="{FF2B5EF4-FFF2-40B4-BE49-F238E27FC236}">
                <a16:creationId xmlns:a16="http://schemas.microsoft.com/office/drawing/2014/main" id="{FF5B4943-88EB-4BFD-B243-A99F74BEC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3780883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18496" y="921221"/>
            <a:ext cx="7988194" cy="843821"/>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63513" indent="-163513" algn="l" defTabSz="457200">
              <a:lnSpc>
                <a:spcPts val="3000"/>
              </a:lnSpc>
              <a:tabLst>
                <a:tab pos="139700" algn="l"/>
                <a:tab pos="457200" algn="l"/>
              </a:tabLst>
            </a:pPr>
            <a:r>
              <a:rPr lang="en-US" altLang="ru-RU" sz="2800" dirty="0">
                <a:ea typeface="Al Bayan Plain" charset="0"/>
                <a:cs typeface="Al Bayan Plain" charset="0"/>
                <a:sym typeface="Al Bayan Plain" charset="0"/>
              </a:rPr>
              <a:t>MINERAL ENERGIZING BOOSTER FOR TIRED SKIN </a:t>
            </a:r>
          </a:p>
          <a:p>
            <a:pPr marL="163513" indent="-163513" algn="l" defTabSz="457200">
              <a:lnSpc>
                <a:spcPts val="3000"/>
              </a:lnSpc>
              <a:tabLst>
                <a:tab pos="139700" algn="l"/>
                <a:tab pos="457200" algn="l"/>
              </a:tabLst>
            </a:pPr>
            <a:r>
              <a:rPr lang="en-US" altLang="ru-RU" sz="2800" b="1" dirty="0">
                <a:latin typeface="+mn-lt"/>
                <a:ea typeface="Al Bayan Plain" charset="0"/>
                <a:cs typeface="Al Bayan Plain" charset="0"/>
                <a:sym typeface="Al Bayan Plain" charset="0"/>
              </a:rPr>
              <a:t>STOP-STRESS</a:t>
            </a:r>
            <a:endParaRPr lang="ru-RU" altLang="ru-RU" sz="2800" b="1" dirty="0">
              <a:latin typeface="+mn-lt"/>
              <a:ea typeface="Al Bayan Plain" charset="0"/>
              <a:cs typeface="Al Bayan Plain" charset="0"/>
              <a:sym typeface="Al Bayan Plain" charset="0"/>
            </a:endParaRPr>
          </a:p>
        </p:txBody>
      </p:sp>
      <p:sp>
        <p:nvSpPr>
          <p:cNvPr id="5" name="object 3"/>
          <p:cNvSpPr txBox="1">
            <a:spLocks/>
          </p:cNvSpPr>
          <p:nvPr/>
        </p:nvSpPr>
        <p:spPr>
          <a:xfrm>
            <a:off x="518496" y="2525684"/>
            <a:ext cx="6445721" cy="2672014"/>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Wiping away  the signs of fatigue, filling the skin with energy;</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Improving cellular respiration, refreshing the complexion;</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Protecting from stress, pollution and other negative external factors;</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Firming mature skin, making it more supple and resistant to deformation</a:t>
            </a:r>
            <a:r>
              <a:rPr lang="ru-RU" altLang="ru-RU" sz="1800" dirty="0">
                <a:ea typeface="Al Bayan Plain" charset="0"/>
                <a:cs typeface="Al Bayan Plain" charset="0"/>
                <a:sym typeface="Al Bayan Plain" charset="0"/>
              </a:rPr>
              <a:t>.</a:t>
            </a:r>
            <a:endParaRPr lang="en-US" altLang="ru-RU" sz="1800" dirty="0">
              <a:ea typeface="Al Bayan Plain" charset="0"/>
              <a:cs typeface="Al Bayan Plain" charset="0"/>
              <a:sym typeface="Al Bayan Plain" charset="0"/>
            </a:endParaRPr>
          </a:p>
          <a:p>
            <a:pPr marL="0" indent="0" defTabSz="457200">
              <a:buSzPct val="100000"/>
              <a:buNone/>
              <a:tabLst>
                <a:tab pos="139700" algn="l"/>
                <a:tab pos="457200" algn="l"/>
              </a:tabLst>
            </a:pPr>
            <a:endParaRPr lang="ru-RU" altLang="ru-RU" sz="1800" baseline="-14000" dirty="0">
              <a:ea typeface="Al Bayan Plain" charset="0"/>
              <a:cs typeface="Al Bayan Plain" charset="0"/>
              <a:sym typeface="Al Bayan Plain" charset="0"/>
            </a:endParaRPr>
          </a:p>
          <a:p>
            <a:pPr marL="0" indent="0" defTabSz="4572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Boréaline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Protect</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Meiritage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Dermawhite</a:t>
            </a:r>
            <a:r>
              <a:rPr lang="ru-RU" altLang="ru-RU" sz="1800" dirty="0">
                <a:ea typeface="Al Bayan Plain" charset="0"/>
                <a:cs typeface="Al Bayan Plain" charset="0"/>
                <a:sym typeface="Al Bayan Plain" charset="0"/>
              </a:rPr>
              <a:t>, Tyrostat-11, </a:t>
            </a:r>
            <a:r>
              <a:rPr lang="ru-RU" altLang="ru-RU" sz="1800" dirty="0" err="1">
                <a:ea typeface="Al Bayan Plain" charset="0"/>
                <a:cs typeface="Al Bayan Plain" charset="0"/>
                <a:sym typeface="Al Bayan Plain" charset="0"/>
              </a:rPr>
              <a:t>Brightenyl</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Sepiwhite</a:t>
            </a:r>
            <a:r>
              <a:rPr lang="ru-RU" altLang="ru-RU" sz="1800" dirty="0">
                <a:ea typeface="Al Bayan Plain" charset="0"/>
                <a:cs typeface="Al Bayan Plain" charset="0"/>
                <a:sym typeface="Al Bayan Plain" charset="0"/>
              </a:rPr>
              <a:t>.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27313" y="453393"/>
            <a:ext cx="8836762" cy="477054"/>
          </a:xfrm>
          <a:prstGeom prst="rect">
            <a:avLst/>
          </a:prstGeom>
        </p:spPr>
        <p:txBody>
          <a:bodyPr wrap="square">
            <a:spAutoFit/>
          </a:bodyPr>
          <a:lstStyle/>
          <a:p>
            <a:pPr marL="163513" indent="-163513" defTabSz="457200">
              <a:lnSpc>
                <a:spcPts val="3000"/>
              </a:lnSpc>
              <a:tabLst>
                <a:tab pos="139700" algn="l"/>
                <a:tab pos="457200" algn="l"/>
              </a:tabLst>
            </a:pPr>
            <a:r>
              <a:rPr lang="en-US" altLang="ru-RU" sz="2800" dirty="0">
                <a:solidFill>
                  <a:srgbClr val="FF0080"/>
                </a:solidFill>
                <a:ea typeface="Al Bayan Plain" charset="0"/>
                <a:cs typeface="Al Bayan Plain" charset="0"/>
                <a:sym typeface="Al Bayan Plain" charset="0"/>
              </a:rPr>
              <a:t>Protection from the main causes of aging</a:t>
            </a:r>
            <a:endParaRPr lang="ru-RU" altLang="ru-RU" sz="2800" dirty="0">
              <a:solidFill>
                <a:srgbClr val="FF0080"/>
              </a:solidFill>
              <a:ea typeface="Al Bayan Plain" charset="0"/>
              <a:cs typeface="Al Bayan Plain" charset="0"/>
              <a:sym typeface="Al Bayan Plain" charset="0"/>
            </a:endParaRPr>
          </a:p>
        </p:txBody>
      </p:sp>
      <p:sp>
        <p:nvSpPr>
          <p:cNvPr id="2" name="Прямоугольник 1"/>
          <p:cNvSpPr/>
          <p:nvPr/>
        </p:nvSpPr>
        <p:spPr>
          <a:xfrm>
            <a:off x="381133" y="1691089"/>
            <a:ext cx="7135545" cy="400110"/>
          </a:xfrm>
          <a:prstGeom prst="rect">
            <a:avLst/>
          </a:prstGeom>
        </p:spPr>
        <p:txBody>
          <a:bodyPr wrap="square">
            <a:spAutoFit/>
          </a:bodyPr>
          <a:lstStyle/>
          <a:p>
            <a:pPr marL="146050" indent="-146050" defTabSz="457200">
              <a:tabLst>
                <a:tab pos="139700" algn="l"/>
                <a:tab pos="457200" algn="l"/>
              </a:tabLst>
            </a:pPr>
            <a:r>
              <a:rPr lang="ru-RU" altLang="ru-RU" sz="2000" i="1" dirty="0">
                <a:solidFill>
                  <a:srgbClr val="6F6F6E"/>
                </a:solidFill>
                <a:ea typeface="Al Bayan Plain" charset="0"/>
                <a:cs typeface="Al Bayan Plain" charset="0"/>
                <a:sym typeface="Al Bayan Plain" charset="0"/>
              </a:rPr>
              <a:t> </a:t>
            </a:r>
            <a:r>
              <a:rPr lang="en-US" altLang="ru-RU" sz="2000" i="1" dirty="0">
                <a:solidFill>
                  <a:srgbClr val="6F6F6E"/>
                </a:solidFill>
                <a:ea typeface="Al Bayan Plain" charset="0"/>
                <a:cs typeface="Al Bayan Plain" charset="0"/>
                <a:sym typeface="Al Bayan Plain" charset="0"/>
              </a:rPr>
              <a:t>A powerful energy treatment for the skin with valuable minerals</a:t>
            </a:r>
            <a:r>
              <a:rPr lang="ru-RU" altLang="ru-RU" sz="2000" i="1" dirty="0">
                <a:solidFill>
                  <a:srgbClr val="6F6F6E"/>
                </a:solidFill>
                <a:ea typeface="Al Bayan Plain" charset="0"/>
                <a:cs typeface="Al Bayan Plain" charset="0"/>
                <a:sym typeface="Al Bayan Plain" charset="0"/>
              </a:rPr>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691" y="1925057"/>
            <a:ext cx="3035139" cy="512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7599395C-366E-40C7-B51E-A7B9E0B35C64}"/>
              </a:ext>
            </a:extLst>
          </p:cNvPr>
          <p:cNvSpPr txBox="1"/>
          <p:nvPr/>
        </p:nvSpPr>
        <p:spPr>
          <a:xfrm>
            <a:off x="518496" y="5543413"/>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10" name="Изображение 3" descr="Безымянный-4.png">
            <a:extLst>
              <a:ext uri="{FF2B5EF4-FFF2-40B4-BE49-F238E27FC236}">
                <a16:creationId xmlns:a16="http://schemas.microsoft.com/office/drawing/2014/main" id="{FE0525DE-EED8-4FF6-8692-D51478E2E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76781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18496" y="969804"/>
            <a:ext cx="7988194" cy="459100"/>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63513" indent="-163513" algn="l" defTabSz="457200">
              <a:lnSpc>
                <a:spcPts val="3000"/>
              </a:lnSpc>
              <a:tabLst>
                <a:tab pos="139700" algn="l"/>
                <a:tab pos="457200" algn="l"/>
              </a:tabLst>
            </a:pPr>
            <a:r>
              <a:rPr lang="en-US" altLang="ru-RU" sz="2800" dirty="0">
                <a:latin typeface="+mn-lt"/>
                <a:ea typeface="Al Bayan Plain" charset="0"/>
                <a:cs typeface="Al Bayan Plain" charset="0"/>
                <a:sym typeface="Al Bayan Plain" charset="0"/>
              </a:rPr>
              <a:t>BOOSTER AGAINST GLYCATION</a:t>
            </a:r>
            <a:r>
              <a:rPr lang="en-US" altLang="ru-RU" sz="2800" b="1" dirty="0">
                <a:latin typeface="+mn-lt"/>
                <a:ea typeface="Al Bayan Plain" charset="0"/>
                <a:cs typeface="Al Bayan Plain" charset="0"/>
                <a:sym typeface="Al Bayan Plain" charset="0"/>
              </a:rPr>
              <a:t> GLYCO-STOP</a:t>
            </a:r>
            <a:endParaRPr lang="ru-RU" altLang="ru-RU" sz="2800" b="1" dirty="0">
              <a:latin typeface="+mn-lt"/>
              <a:ea typeface="Al Bayan Plain" charset="0"/>
              <a:cs typeface="Al Bayan Plain" charset="0"/>
              <a:sym typeface="Al Bayan Plain" charset="0"/>
            </a:endParaRPr>
          </a:p>
        </p:txBody>
      </p:sp>
      <p:sp>
        <p:nvSpPr>
          <p:cNvPr id="5" name="object 3"/>
          <p:cNvSpPr txBox="1">
            <a:spLocks/>
          </p:cNvSpPr>
          <p:nvPr/>
        </p:nvSpPr>
        <p:spPr>
          <a:xfrm>
            <a:off x="518496" y="2035530"/>
            <a:ext cx="6445721" cy="3558410"/>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63513" indent="-163513" defTabSz="457200">
              <a:buSzPct val="100000"/>
              <a:buFontTx/>
              <a:buChar char="•"/>
              <a:tabLst>
                <a:tab pos="139700" algn="l"/>
                <a:tab pos="457200" algn="l"/>
              </a:tabLst>
            </a:pPr>
            <a:endParaRPr lang="en-US"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Slowing down the skin aging, caused by glycation (conglutination of collagen and elastin molecules by glucose);</a:t>
            </a: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Correcting nasolabial folds, increasing the number of adipocytes in the deficient areas;</a:t>
            </a: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Firming and rejuvenating mature skin;</a:t>
            </a:r>
            <a:r>
              <a:rPr lang="ru-RU" altLang="ru-RU" sz="1800" dirty="0">
                <a:ea typeface="Al Bayan Plain" charset="0"/>
                <a:cs typeface="Al Bayan Plain" charset="0"/>
                <a:sym typeface="Al Bayan Plain" charset="0"/>
              </a:rPr>
              <a:t> </a:t>
            </a: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Reducing the effects of stress on the skin, such as sensitivity, wrinkles, signs of fatigue</a:t>
            </a:r>
            <a:r>
              <a:rPr lang="ru-RU" altLang="ru-RU" sz="1800" dirty="0">
                <a:ea typeface="Al Bayan Plain" charset="0"/>
                <a:cs typeface="Al Bayan Plain" charset="0"/>
                <a:sym typeface="Al Bayan Plain" charset="0"/>
              </a:rPr>
              <a:t>.</a:t>
            </a:r>
            <a:endParaRPr lang="en-US" altLang="ru-RU" sz="1800" dirty="0">
              <a:ea typeface="Al Bayan Plain" charset="0"/>
              <a:cs typeface="Al Bayan Plain" charset="0"/>
              <a:sym typeface="Al Bayan Plain" charset="0"/>
            </a:endParaRPr>
          </a:p>
          <a:p>
            <a:pPr marL="0" indent="0" defTabSz="457200">
              <a:buSzPct val="100000"/>
              <a:buNone/>
              <a:tabLst>
                <a:tab pos="139700" algn="l"/>
                <a:tab pos="457200" algn="l"/>
              </a:tabLst>
            </a:pPr>
            <a:endParaRPr lang="ru-RU" altLang="ru-RU" sz="1800" baseline="-14000" dirty="0">
              <a:ea typeface="Al Bayan Plain" charset="0"/>
              <a:cs typeface="Al Bayan Plain" charset="0"/>
              <a:sym typeface="Al Bayan Plain" charset="0"/>
            </a:endParaRPr>
          </a:p>
          <a:p>
            <a:pPr marL="0" indent="0" defTabSz="457200">
              <a:buSzPct val="1300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Kombuchka</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Resistem</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Prodizia</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Unisteron</a:t>
            </a:r>
            <a:r>
              <a:rPr lang="ru-RU" altLang="ru-RU" sz="1800" dirty="0">
                <a:ea typeface="Al Bayan Plain" charset="0"/>
                <a:cs typeface="Al Bayan Plain" charset="0"/>
                <a:sym typeface="Al Bayan Plain" charset="0"/>
              </a:rPr>
              <a:t> Y-50, </a:t>
            </a:r>
            <a:r>
              <a:rPr lang="ru-RU" altLang="ru-RU" sz="1800" dirty="0" err="1">
                <a:ea typeface="Al Bayan Plain" charset="0"/>
                <a:cs typeface="Al Bayan Plain" charset="0"/>
                <a:sym typeface="Al Bayan Plain" charset="0"/>
              </a:rPr>
              <a:t>Unirepair</a:t>
            </a:r>
            <a:r>
              <a:rPr lang="ru-RU" altLang="ru-RU" sz="1800" dirty="0">
                <a:ea typeface="Al Bayan Plain" charset="0"/>
                <a:cs typeface="Al Bayan Plain" charset="0"/>
                <a:sym typeface="Al Bayan Plain" charset="0"/>
              </a:rPr>
              <a:t> Е-43, </a:t>
            </a:r>
            <a:r>
              <a:rPr lang="ru-RU" altLang="ru-RU" sz="1800" dirty="0" err="1">
                <a:ea typeface="Al Bayan Plain" charset="0"/>
                <a:cs typeface="Al Bayan Plain" charset="0"/>
                <a:sym typeface="Al Bayan Plain" charset="0"/>
              </a:rPr>
              <a:t>Relistase</a:t>
            </a:r>
            <a:r>
              <a:rPr lang="ru-RU" altLang="ru-RU" sz="1800" dirty="0">
                <a:ea typeface="Al Bayan Plain" charset="0"/>
                <a:cs typeface="Al Bayan Plain" charset="0"/>
                <a:sym typeface="Al Bayan Plain" charset="0"/>
              </a:rPr>
              <a:t>. </a:t>
            </a:r>
            <a:endParaRPr lang="ru-RU" altLang="ru-RU" sz="1800" baseline="-14000" dirty="0">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36549" y="471865"/>
            <a:ext cx="8836762" cy="477054"/>
          </a:xfrm>
          <a:prstGeom prst="rect">
            <a:avLst/>
          </a:prstGeom>
        </p:spPr>
        <p:txBody>
          <a:bodyPr wrap="square">
            <a:spAutoFit/>
          </a:bodyPr>
          <a:lstStyle/>
          <a:p>
            <a:pPr marL="163513" indent="-163513" defTabSz="457200">
              <a:lnSpc>
                <a:spcPts val="3000"/>
              </a:lnSpc>
              <a:tabLst>
                <a:tab pos="139700" algn="l"/>
                <a:tab pos="457200" algn="l"/>
              </a:tabLst>
            </a:pPr>
            <a:r>
              <a:rPr lang="en-US" altLang="ru-RU" sz="2800" dirty="0">
                <a:solidFill>
                  <a:srgbClr val="FF0080"/>
                </a:solidFill>
                <a:ea typeface="Al Bayan Plain" charset="0"/>
                <a:cs typeface="Al Bayan Plain" charset="0"/>
                <a:sym typeface="Al Bayan Plain" charset="0"/>
              </a:rPr>
              <a:t>Protection from the main causes of aging</a:t>
            </a:r>
            <a:endParaRPr lang="ru-RU" altLang="ru-RU" sz="2800" dirty="0">
              <a:solidFill>
                <a:srgbClr val="FF0080"/>
              </a:solidFill>
              <a:ea typeface="Al Bayan Plain" charset="0"/>
              <a:cs typeface="Al Bayan Plain" charset="0"/>
              <a:sym typeface="Al Bayan Plain" charset="0"/>
            </a:endParaRPr>
          </a:p>
        </p:txBody>
      </p:sp>
      <p:sp>
        <p:nvSpPr>
          <p:cNvPr id="2" name="Прямоугольник 1"/>
          <p:cNvSpPr/>
          <p:nvPr/>
        </p:nvSpPr>
        <p:spPr>
          <a:xfrm>
            <a:off x="435375" y="1398424"/>
            <a:ext cx="2752420" cy="400110"/>
          </a:xfrm>
          <a:prstGeom prst="rect">
            <a:avLst/>
          </a:prstGeom>
        </p:spPr>
        <p:txBody>
          <a:bodyPr wrap="none">
            <a:spAutoFit/>
          </a:bodyPr>
          <a:lstStyle/>
          <a:p>
            <a:pPr marL="163513" indent="-163513" defTabSz="457200">
              <a:tabLst>
                <a:tab pos="139700" algn="l"/>
                <a:tab pos="457200" algn="l"/>
              </a:tabLst>
            </a:pPr>
            <a:r>
              <a:rPr lang="en-US" altLang="ru-RU" sz="2000" i="1" dirty="0">
                <a:solidFill>
                  <a:srgbClr val="6F6F6E"/>
                </a:solidFill>
                <a:ea typeface="Al Bayan Plain" charset="0"/>
                <a:cs typeface="Al Bayan Plain" charset="0"/>
                <a:sym typeface="Al Bayan Plain" charset="0"/>
              </a:rPr>
              <a:t>Victory over </a:t>
            </a:r>
            <a:r>
              <a:rPr lang="en-US" altLang="ru-RU" sz="2000" i="1" dirty="0" err="1">
                <a:solidFill>
                  <a:srgbClr val="6F6F6E"/>
                </a:solidFill>
                <a:ea typeface="Al Bayan Plain" charset="0"/>
                <a:cs typeface="Al Bayan Plain" charset="0"/>
                <a:sym typeface="Al Bayan Plain" charset="0"/>
              </a:rPr>
              <a:t>glyco</a:t>
            </a:r>
            <a:r>
              <a:rPr lang="en-US" altLang="ru-RU" sz="2000" i="1" dirty="0">
                <a:solidFill>
                  <a:srgbClr val="6F6F6E"/>
                </a:solidFill>
                <a:ea typeface="Al Bayan Plain" charset="0"/>
                <a:cs typeface="Al Bayan Plain" charset="0"/>
                <a:sym typeface="Al Bayan Plain" charset="0"/>
              </a:rPr>
              <a:t>-aging</a:t>
            </a:r>
            <a:endParaRPr lang="ru-RU" altLang="ru-RU" sz="2000" i="1" dirty="0">
              <a:solidFill>
                <a:srgbClr val="6F6F6E"/>
              </a:solidFill>
              <a:ea typeface="Al Bayan Plain" charset="0"/>
              <a:cs typeface="Al Bayan Plain" charset="0"/>
              <a:sym typeface="Al Bayan Plain"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121" y="1719710"/>
            <a:ext cx="2985756" cy="5218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742535E5-E92A-4959-928A-1308F118CD1F}"/>
              </a:ext>
            </a:extLst>
          </p:cNvPr>
          <p:cNvSpPr txBox="1"/>
          <p:nvPr/>
        </p:nvSpPr>
        <p:spPr>
          <a:xfrm>
            <a:off x="518496" y="5814264"/>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10" name="Изображение 3" descr="Безымянный-4.png">
            <a:extLst>
              <a:ext uri="{FF2B5EF4-FFF2-40B4-BE49-F238E27FC236}">
                <a16:creationId xmlns:a16="http://schemas.microsoft.com/office/drawing/2014/main" id="{A4D6F1B8-BF92-4763-A8DC-7231F55C7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2440555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19673" y="920706"/>
            <a:ext cx="7988194" cy="459100"/>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63513" indent="-163513" algn="l" defTabSz="457200">
              <a:lnSpc>
                <a:spcPts val="3000"/>
              </a:lnSpc>
              <a:tabLst>
                <a:tab pos="139700" algn="l"/>
                <a:tab pos="457200" algn="l"/>
              </a:tabLst>
            </a:pPr>
            <a:r>
              <a:rPr lang="en-US" altLang="ru-RU" sz="2800" dirty="0">
                <a:latin typeface="+mn-lt"/>
                <a:ea typeface="Al Bayan Plain" charset="0"/>
                <a:cs typeface="Al Bayan Plain" charset="0"/>
                <a:sym typeface="Al Bayan Plain" charset="0"/>
              </a:rPr>
              <a:t>PROTECTING BOOSTER </a:t>
            </a:r>
            <a:r>
              <a:rPr lang="en-US" altLang="ru-RU" sz="2800" b="1" dirty="0">
                <a:latin typeface="+mn-lt"/>
                <a:ea typeface="Al Bayan Plain" charset="0"/>
                <a:cs typeface="Al Bayan Plain" charset="0"/>
                <a:sym typeface="Al Bayan Plain" charset="0"/>
              </a:rPr>
              <a:t>ANTI-INFLAMMAGING</a:t>
            </a:r>
            <a:endParaRPr lang="ru-RU" altLang="ru-RU" sz="2800" b="1" dirty="0">
              <a:latin typeface="+mn-lt"/>
              <a:ea typeface="Al Bayan Plain" charset="0"/>
              <a:cs typeface="Al Bayan Plain" charset="0"/>
              <a:sym typeface="Al Bayan Plain" charset="0"/>
            </a:endParaRPr>
          </a:p>
        </p:txBody>
      </p:sp>
      <p:sp>
        <p:nvSpPr>
          <p:cNvPr id="5" name="object 3"/>
          <p:cNvSpPr txBox="1">
            <a:spLocks/>
          </p:cNvSpPr>
          <p:nvPr/>
        </p:nvSpPr>
        <p:spPr>
          <a:xfrm>
            <a:off x="518496" y="2026294"/>
            <a:ext cx="6584267" cy="2782813"/>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88913" indent="-1889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Reducing chronic inflammation, even asymptomatic, caused by stress;</a:t>
            </a:r>
          </a:p>
          <a:p>
            <a:pPr marL="188913" indent="-1889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Launching skin regeneration processes during sleep, visibly rejuvenating it;</a:t>
            </a:r>
          </a:p>
          <a:p>
            <a:pPr marL="188913" indent="-1889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Correcting even deep wrinkles;</a:t>
            </a:r>
          </a:p>
          <a:p>
            <a:pPr marL="188913" indent="-1889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Protecting from UV damage</a:t>
            </a:r>
            <a:r>
              <a:rPr lang="ru-RU" altLang="ru-RU" sz="1800" dirty="0">
                <a:ea typeface="Al Bayan Plain" charset="0"/>
                <a:cs typeface="Al Bayan Plain" charset="0"/>
                <a:sym typeface="Al Bayan Plain" charset="0"/>
              </a:rPr>
              <a:t>.</a:t>
            </a:r>
            <a:endParaRPr lang="en-US" altLang="ru-RU" sz="1800" dirty="0">
              <a:ea typeface="Al Bayan Plain" charset="0"/>
              <a:cs typeface="Al Bayan Plain" charset="0"/>
              <a:sym typeface="Al Bayan Plain" charset="0"/>
            </a:endParaRPr>
          </a:p>
          <a:p>
            <a:pPr marL="0" indent="0" defTabSz="457200">
              <a:buSzPct val="100000"/>
              <a:buNone/>
              <a:tabLst>
                <a:tab pos="139700" algn="l"/>
                <a:tab pos="457200" algn="l"/>
              </a:tabLst>
            </a:pPr>
            <a:endParaRPr lang="ru-RU" altLang="ru-RU" sz="1800" dirty="0">
              <a:ea typeface="Al Bayan Plain" charset="0"/>
              <a:cs typeface="Al Bayan Plain" charset="0"/>
              <a:sym typeface="Al Bayan Plain" charset="0"/>
            </a:endParaRPr>
          </a:p>
          <a:p>
            <a:pPr marL="0" indent="0" defTabSz="457200">
              <a:buSzPct val="1300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Timecode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Antileukine</a:t>
            </a:r>
            <a:r>
              <a:rPr lang="ru-RU" altLang="ru-RU" sz="1800" dirty="0">
                <a:ea typeface="Al Bayan Plain" charset="0"/>
                <a:cs typeface="Al Bayan Plain" charset="0"/>
                <a:sym typeface="Al Bayan Plain" charset="0"/>
              </a:rPr>
              <a:t> 6, </a:t>
            </a:r>
            <a:r>
              <a:rPr lang="ru-RU" altLang="ru-RU" sz="1800" dirty="0" err="1">
                <a:ea typeface="Al Bayan Plain" charset="0"/>
                <a:cs typeface="Al Bayan Plain" charset="0"/>
                <a:sym typeface="Al Bayan Plain" charset="0"/>
              </a:rPr>
              <a:t>Celtosome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Prodizia</a:t>
            </a:r>
            <a:r>
              <a:rPr lang="ru-RU" altLang="ru-RU" sz="1800" dirty="0">
                <a:ea typeface="Al Bayan Plain" charset="0"/>
                <a:cs typeface="Al Bayan Plain" charset="0"/>
                <a:sym typeface="Al Bayan Plain" charset="0"/>
              </a:rPr>
              <a:t>.  </a:t>
            </a:r>
            <a:endParaRPr lang="ru-RU" altLang="ru-RU" sz="1800" baseline="-14000" dirty="0">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36549" y="453393"/>
            <a:ext cx="8836762" cy="477054"/>
          </a:xfrm>
          <a:prstGeom prst="rect">
            <a:avLst/>
          </a:prstGeom>
        </p:spPr>
        <p:txBody>
          <a:bodyPr wrap="square">
            <a:spAutoFit/>
          </a:bodyPr>
          <a:lstStyle/>
          <a:p>
            <a:pPr marL="163513" indent="-163513" defTabSz="457200">
              <a:lnSpc>
                <a:spcPts val="3000"/>
              </a:lnSpc>
              <a:tabLst>
                <a:tab pos="139700" algn="l"/>
                <a:tab pos="457200" algn="l"/>
              </a:tabLst>
            </a:pPr>
            <a:r>
              <a:rPr lang="en-US" altLang="ru-RU" sz="2800" dirty="0">
                <a:solidFill>
                  <a:srgbClr val="FF0080"/>
                </a:solidFill>
                <a:ea typeface="Al Bayan Plain" charset="0"/>
                <a:cs typeface="Al Bayan Plain" charset="0"/>
                <a:sym typeface="Al Bayan Plain" charset="0"/>
              </a:rPr>
              <a:t>Protection from the main causes of aging</a:t>
            </a:r>
            <a:endParaRPr lang="ru-RU" altLang="ru-RU" sz="2800" dirty="0">
              <a:solidFill>
                <a:srgbClr val="FF0080"/>
              </a:solidFill>
              <a:ea typeface="Al Bayan Plain" charset="0"/>
              <a:cs typeface="Al Bayan Plain" charset="0"/>
              <a:sym typeface="Al Bayan Plain" charset="0"/>
            </a:endParaRPr>
          </a:p>
        </p:txBody>
      </p:sp>
      <p:sp>
        <p:nvSpPr>
          <p:cNvPr id="2" name="Прямоугольник 1"/>
          <p:cNvSpPr/>
          <p:nvPr/>
        </p:nvSpPr>
        <p:spPr>
          <a:xfrm>
            <a:off x="426136" y="1259010"/>
            <a:ext cx="7119977" cy="448584"/>
          </a:xfrm>
          <a:prstGeom prst="rect">
            <a:avLst/>
          </a:prstGeom>
        </p:spPr>
        <p:txBody>
          <a:bodyPr wrap="square">
            <a:spAutoFit/>
          </a:bodyPr>
          <a:lstStyle/>
          <a:p>
            <a:pPr marL="163513" indent="-163513" defTabSz="457200">
              <a:lnSpc>
                <a:spcPts val="3000"/>
              </a:lnSpc>
              <a:tabLst>
                <a:tab pos="139700" algn="l"/>
                <a:tab pos="457200" algn="l"/>
              </a:tabLst>
            </a:pPr>
            <a:r>
              <a:rPr lang="en-US" altLang="ru-RU" sz="2000" i="1" dirty="0">
                <a:solidFill>
                  <a:srgbClr val="6F6F6E"/>
                </a:solidFill>
                <a:latin typeface="Al Bayan Plain" charset="0"/>
                <a:ea typeface="Al Bayan Plain" charset="0"/>
                <a:cs typeface="Al Bayan Plain" charset="0"/>
                <a:sym typeface="Al Bayan Plain" charset="0"/>
              </a:rPr>
              <a:t>An effective anti-inflammatory solution to prevent skin aging</a:t>
            </a:r>
            <a:endParaRPr lang="ru-RU" altLang="ru-RU" sz="2000" i="1" dirty="0">
              <a:solidFill>
                <a:srgbClr val="6F6F6E"/>
              </a:solidFill>
              <a:ea typeface="Al Bayan Plain" charset="0"/>
              <a:cs typeface="Al Bayan Plain" charset="0"/>
              <a:sym typeface="Al Bayan Plain" charset="0"/>
            </a:endParaRPr>
          </a:p>
        </p:txBody>
      </p:sp>
      <p:sp>
        <p:nvSpPr>
          <p:cNvPr id="16" name="TextBox 15"/>
          <p:cNvSpPr txBox="1"/>
          <p:nvPr/>
        </p:nvSpPr>
        <p:spPr>
          <a:xfrm>
            <a:off x="426138" y="5307072"/>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154" y="1878513"/>
            <a:ext cx="2636163" cy="510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Изображение 3" descr="Безымянный-4.png">
            <a:extLst>
              <a:ext uri="{FF2B5EF4-FFF2-40B4-BE49-F238E27FC236}">
                <a16:creationId xmlns:a16="http://schemas.microsoft.com/office/drawing/2014/main" id="{C11B65BF-1B1A-4497-94B0-00C977EA7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145596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18498" y="3087948"/>
            <a:ext cx="8671678" cy="1697901"/>
          </a:xfrm>
          <a:prstGeom prst="rect">
            <a:avLst/>
          </a:prstGeom>
        </p:spPr>
        <p:txBody>
          <a:bodyPr wrap="square">
            <a:spAutoFit/>
          </a:bodyPr>
          <a:lstStyle/>
          <a:p>
            <a:r>
              <a:rPr lang="en-US" b="1" dirty="0"/>
              <a:t>HOW</a:t>
            </a:r>
            <a:endParaRPr lang="ru-RU" b="1" dirty="0"/>
          </a:p>
          <a:p>
            <a:pPr>
              <a:lnSpc>
                <a:spcPts val="2000"/>
              </a:lnSpc>
            </a:pPr>
            <a:r>
              <a:rPr lang="ru-RU" sz="1600" b="1" dirty="0"/>
              <a:t>  </a:t>
            </a:r>
          </a:p>
          <a:p>
            <a:pPr marL="285750" indent="-285750">
              <a:lnSpc>
                <a:spcPts val="2000"/>
              </a:lnSpc>
              <a:buClr>
                <a:srgbClr val="92D050"/>
              </a:buClr>
              <a:buSzPct val="120000"/>
              <a:buFont typeface="Arial" pitchFamily="34" charset="0"/>
              <a:buChar char="•"/>
            </a:pPr>
            <a:r>
              <a:rPr lang="en-US" altLang="ru-RU" sz="1800" dirty="0">
                <a:ea typeface="Al Bayan Plain" charset="0"/>
                <a:cs typeface="Al Bayan Plain" charset="0"/>
                <a:sym typeface="Al Bayan Plain" charset="0"/>
              </a:rPr>
              <a:t>Boosting the effectiveness of any skincare regimen</a:t>
            </a:r>
            <a:endParaRPr lang="ru-RU" altLang="ru-RU" sz="1800" dirty="0">
              <a:ea typeface="Al Bayan Plain" charset="0"/>
              <a:cs typeface="Al Bayan Plain" charset="0"/>
              <a:sym typeface="Al Bayan Plain" charset="0"/>
            </a:endParaRPr>
          </a:p>
          <a:p>
            <a:pPr marL="285750" indent="-285750" defTabSz="457200">
              <a:lnSpc>
                <a:spcPts val="2000"/>
              </a:lnSpc>
              <a:buClr>
                <a:srgbClr val="92D050"/>
              </a:buClr>
              <a:buSzPct val="120000"/>
              <a:buFont typeface="Arial" pitchFamily="34" charset="0"/>
              <a:buChar char="•"/>
            </a:pPr>
            <a:r>
              <a:rPr lang="en-US" altLang="ru-RU" sz="1800" dirty="0">
                <a:ea typeface="Al Bayan Plain" charset="0"/>
                <a:cs typeface="Al Bayan Plain" charset="0"/>
                <a:sym typeface="Al Bayan Plain" charset="0"/>
              </a:rPr>
              <a:t>“Squeezing” the maximum benefit of any skincare product</a:t>
            </a:r>
            <a:endParaRPr lang="ru-RU" altLang="ru-RU" sz="1800" dirty="0">
              <a:ea typeface="Al Bayan Plain" charset="0"/>
              <a:cs typeface="Al Bayan Plain" charset="0"/>
              <a:sym typeface="Al Bayan Plain" charset="0"/>
            </a:endParaRPr>
          </a:p>
          <a:p>
            <a:pPr marL="285750" indent="-285750" defTabSz="457200">
              <a:lnSpc>
                <a:spcPts val="2000"/>
              </a:lnSpc>
              <a:buClr>
                <a:srgbClr val="92D050"/>
              </a:buClr>
              <a:buSzPct val="120000"/>
              <a:buFont typeface="Arial" pitchFamily="34" charset="0"/>
              <a:buChar char="•"/>
            </a:pPr>
            <a:r>
              <a:rPr lang="en-US" altLang="ru-RU" sz="1800" dirty="0">
                <a:ea typeface="Al Bayan Plain" charset="0"/>
                <a:cs typeface="Al Bayan Plain" charset="0"/>
                <a:sym typeface="Al Bayan Plain" charset="0"/>
              </a:rPr>
              <a:t>Highly effective as a stand-alone product or when embedded into a daily routine</a:t>
            </a:r>
          </a:p>
          <a:p>
            <a:pPr marL="285750" indent="-285750" defTabSz="457200">
              <a:lnSpc>
                <a:spcPts val="2000"/>
              </a:lnSpc>
              <a:buClr>
                <a:srgbClr val="92D050"/>
              </a:buClr>
              <a:buSzPct val="120000"/>
              <a:buFont typeface="Arial" pitchFamily="34" charset="0"/>
              <a:buChar char="•"/>
            </a:pPr>
            <a:r>
              <a:rPr lang="en-US" altLang="ru-RU" sz="1800" dirty="0">
                <a:ea typeface="Al Bayan Plain" charset="0"/>
                <a:cs typeface="Al Bayan Plain" charset="0"/>
                <a:sym typeface="Al Bayan Plain" charset="0"/>
              </a:rPr>
              <a:t>Pushing active ingredients deeper into the skin</a:t>
            </a:r>
            <a:endParaRPr lang="ru-RU" altLang="ru-RU" sz="1800" dirty="0">
              <a:ea typeface="Al Bayan Plain" charset="0"/>
              <a:cs typeface="Al Bayan Plain" charset="0"/>
              <a:sym typeface="Al Bayan Plain" charset="0"/>
            </a:endParaRPr>
          </a:p>
        </p:txBody>
      </p:sp>
      <p:sp>
        <p:nvSpPr>
          <p:cNvPr id="5" name="Прямоугольник 4"/>
          <p:cNvSpPr/>
          <p:nvPr/>
        </p:nvSpPr>
        <p:spPr>
          <a:xfrm>
            <a:off x="518498" y="489995"/>
            <a:ext cx="8999496" cy="2200602"/>
          </a:xfrm>
          <a:prstGeom prst="rect">
            <a:avLst/>
          </a:prstGeom>
        </p:spPr>
        <p:txBody>
          <a:bodyPr wrap="square">
            <a:spAutoFit/>
          </a:bodyPr>
          <a:lstStyle/>
          <a:p>
            <a:r>
              <a:rPr lang="en-US" b="1" dirty="0"/>
              <a:t>WHAT</a:t>
            </a:r>
            <a:endParaRPr lang="ru-RU" b="1" dirty="0"/>
          </a:p>
          <a:p>
            <a:endParaRPr lang="en-US" sz="1600" dirty="0"/>
          </a:p>
          <a:p>
            <a:pPr marL="80963" indent="-80963" defTabSz="457200"/>
            <a:r>
              <a:rPr lang="en-US" altLang="ru-RU" sz="2000" dirty="0">
                <a:solidFill>
                  <a:srgbClr val="92D050"/>
                </a:solidFill>
                <a:ea typeface="Al Bayan Plain" charset="0"/>
                <a:cs typeface="Al Bayan Plain" charset="0"/>
                <a:sym typeface="Al Bayan Plain" charset="0"/>
              </a:rPr>
              <a:t>A BOOSTER</a:t>
            </a:r>
            <a:r>
              <a:rPr lang="ru-RU" altLang="ru-RU" sz="2000" dirty="0">
                <a:ea typeface="Al Bayan Plain" charset="0"/>
                <a:cs typeface="Al Bayan Plain" charset="0"/>
                <a:sym typeface="Al Bayan Plain" charset="0"/>
              </a:rPr>
              <a:t> — </a:t>
            </a:r>
            <a:r>
              <a:rPr lang="en-US" altLang="ru-RU" sz="2000" dirty="0">
                <a:ea typeface="Al Bayan Plain" charset="0"/>
                <a:cs typeface="Al Bayan Plain" charset="0"/>
                <a:sym typeface="Al Bayan Plain" charset="0"/>
              </a:rPr>
              <a:t>is a supercharger for any skincare treatment, including serums and creams. This revolutionary highly active product increases the effectiveness of cosmetic bioactive ingredients’ action on the skin. This leads to phenomenal results comparable to beauty salon cosmetology (such as injections, laser rejuvenation, etc.)</a:t>
            </a:r>
            <a:endParaRPr lang="ru-RU" altLang="ru-RU" sz="2000" dirty="0">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598" y="565303"/>
            <a:ext cx="2159053" cy="47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2656181" y="5278861"/>
            <a:ext cx="2128267" cy="400110"/>
          </a:xfrm>
          <a:prstGeom prst="rect">
            <a:avLst/>
          </a:prstGeom>
        </p:spPr>
        <p:txBody>
          <a:bodyPr wrap="square">
            <a:spAutoFit/>
          </a:bodyPr>
          <a:lstStyle/>
          <a:p>
            <a:r>
              <a:rPr lang="en-US" sz="2000" dirty="0">
                <a:solidFill>
                  <a:srgbClr val="92D050"/>
                </a:solidFill>
              </a:rPr>
              <a:t>TURBO EFFECT</a:t>
            </a:r>
            <a:endParaRPr lang="ru-RU" sz="2000" dirty="0">
              <a:solidFill>
                <a:srgbClr val="92D050"/>
              </a:solidFill>
            </a:endParaRPr>
          </a:p>
        </p:txBody>
      </p:sp>
      <p:sp>
        <p:nvSpPr>
          <p:cNvPr id="11" name="Прямоугольник 10"/>
          <p:cNvSpPr/>
          <p:nvPr/>
        </p:nvSpPr>
        <p:spPr>
          <a:xfrm>
            <a:off x="2656181" y="5910361"/>
            <a:ext cx="2629181" cy="400110"/>
          </a:xfrm>
          <a:prstGeom prst="rect">
            <a:avLst/>
          </a:prstGeom>
        </p:spPr>
        <p:txBody>
          <a:bodyPr wrap="square">
            <a:spAutoFit/>
          </a:bodyPr>
          <a:lstStyle/>
          <a:p>
            <a:r>
              <a:rPr lang="en-US" sz="2000" dirty="0">
                <a:solidFill>
                  <a:srgbClr val="92D050"/>
                </a:solidFill>
              </a:rPr>
              <a:t>INTENSIVE CARE</a:t>
            </a:r>
            <a:endParaRPr lang="ru-RU" sz="2000" dirty="0">
              <a:solidFill>
                <a:srgbClr val="92D050"/>
              </a:solidFill>
            </a:endParaRPr>
          </a:p>
        </p:txBody>
      </p:sp>
      <p:sp>
        <p:nvSpPr>
          <p:cNvPr id="12" name="Прямоугольник 11"/>
          <p:cNvSpPr/>
          <p:nvPr/>
        </p:nvSpPr>
        <p:spPr>
          <a:xfrm>
            <a:off x="2656181" y="6517729"/>
            <a:ext cx="2555290" cy="400110"/>
          </a:xfrm>
          <a:prstGeom prst="rect">
            <a:avLst/>
          </a:prstGeom>
        </p:spPr>
        <p:txBody>
          <a:bodyPr wrap="square">
            <a:spAutoFit/>
          </a:bodyPr>
          <a:lstStyle/>
          <a:p>
            <a:r>
              <a:rPr lang="en-US" sz="2000" dirty="0">
                <a:solidFill>
                  <a:srgbClr val="92D050"/>
                </a:solidFill>
              </a:rPr>
              <a:t>BASIC CARE</a:t>
            </a:r>
            <a:endParaRPr lang="ru-RU" sz="2000" dirty="0">
              <a:solidFill>
                <a:srgbClr val="92D050"/>
              </a:solidFill>
            </a:endParaRPr>
          </a:p>
        </p:txBody>
      </p:sp>
      <p:sp>
        <p:nvSpPr>
          <p:cNvPr id="13" name="Прямоугольник 12"/>
          <p:cNvSpPr/>
          <p:nvPr/>
        </p:nvSpPr>
        <p:spPr>
          <a:xfrm>
            <a:off x="5996151" y="5286401"/>
            <a:ext cx="3194025" cy="400110"/>
          </a:xfrm>
          <a:prstGeom prst="rect">
            <a:avLst/>
          </a:prstGeom>
        </p:spPr>
        <p:txBody>
          <a:bodyPr wrap="square">
            <a:spAutoFit/>
          </a:bodyPr>
          <a:lstStyle/>
          <a:p>
            <a:r>
              <a:rPr lang="en-US" sz="2000" dirty="0">
                <a:solidFill>
                  <a:schemeClr val="tx1">
                    <a:lumMod val="50000"/>
                    <a:lumOff val="50000"/>
                  </a:schemeClr>
                </a:solidFill>
              </a:rPr>
              <a:t>BOOSTER</a:t>
            </a:r>
            <a:r>
              <a:rPr lang="ru-RU" sz="2000" dirty="0">
                <a:solidFill>
                  <a:schemeClr val="tx1">
                    <a:lumMod val="50000"/>
                    <a:lumOff val="50000"/>
                  </a:schemeClr>
                </a:solidFill>
              </a:rPr>
              <a:t>+</a:t>
            </a:r>
            <a:r>
              <a:rPr lang="en-US" sz="2000" dirty="0">
                <a:solidFill>
                  <a:schemeClr val="tx1">
                    <a:lumMod val="50000"/>
                    <a:lumOff val="50000"/>
                  </a:schemeClr>
                </a:solidFill>
              </a:rPr>
              <a:t>SERUM</a:t>
            </a:r>
            <a:r>
              <a:rPr lang="ru-RU" sz="2000" dirty="0">
                <a:solidFill>
                  <a:schemeClr val="tx1">
                    <a:lumMod val="50000"/>
                    <a:lumOff val="50000"/>
                  </a:schemeClr>
                </a:solidFill>
              </a:rPr>
              <a:t>+</a:t>
            </a:r>
            <a:r>
              <a:rPr lang="en-US" sz="2000" dirty="0">
                <a:solidFill>
                  <a:schemeClr val="tx1">
                    <a:lumMod val="50000"/>
                    <a:lumOff val="50000"/>
                  </a:schemeClr>
                </a:solidFill>
              </a:rPr>
              <a:t>CREAM</a:t>
            </a:r>
            <a:endParaRPr lang="ru-RU" sz="2000" dirty="0">
              <a:solidFill>
                <a:schemeClr val="tx1">
                  <a:lumMod val="50000"/>
                  <a:lumOff val="50000"/>
                </a:schemeClr>
              </a:solidFill>
            </a:endParaRPr>
          </a:p>
        </p:txBody>
      </p:sp>
      <p:sp>
        <p:nvSpPr>
          <p:cNvPr id="14" name="Прямоугольник 13"/>
          <p:cNvSpPr/>
          <p:nvPr/>
        </p:nvSpPr>
        <p:spPr>
          <a:xfrm>
            <a:off x="5996151" y="5919597"/>
            <a:ext cx="2438526" cy="400110"/>
          </a:xfrm>
          <a:prstGeom prst="rect">
            <a:avLst/>
          </a:prstGeom>
        </p:spPr>
        <p:txBody>
          <a:bodyPr wrap="square">
            <a:spAutoFit/>
          </a:bodyPr>
          <a:lstStyle/>
          <a:p>
            <a:r>
              <a:rPr lang="en-US" sz="2000" dirty="0">
                <a:solidFill>
                  <a:schemeClr val="tx1">
                    <a:lumMod val="50000"/>
                    <a:lumOff val="50000"/>
                  </a:schemeClr>
                </a:solidFill>
              </a:rPr>
              <a:t>SERUM</a:t>
            </a:r>
            <a:r>
              <a:rPr lang="ru-RU" sz="2000" dirty="0">
                <a:solidFill>
                  <a:schemeClr val="tx1">
                    <a:lumMod val="50000"/>
                    <a:lumOff val="50000"/>
                  </a:schemeClr>
                </a:solidFill>
              </a:rPr>
              <a:t>+</a:t>
            </a:r>
            <a:r>
              <a:rPr lang="en-US" sz="2000" dirty="0">
                <a:solidFill>
                  <a:schemeClr val="tx1">
                    <a:lumMod val="50000"/>
                    <a:lumOff val="50000"/>
                  </a:schemeClr>
                </a:solidFill>
              </a:rPr>
              <a:t>CREAM</a:t>
            </a:r>
            <a:endParaRPr lang="ru-RU" sz="2000" dirty="0">
              <a:solidFill>
                <a:schemeClr val="tx1">
                  <a:lumMod val="50000"/>
                  <a:lumOff val="50000"/>
                </a:schemeClr>
              </a:solidFill>
            </a:endParaRPr>
          </a:p>
        </p:txBody>
      </p:sp>
      <p:sp>
        <p:nvSpPr>
          <p:cNvPr id="15" name="Прямоугольник 14"/>
          <p:cNvSpPr/>
          <p:nvPr/>
        </p:nvSpPr>
        <p:spPr>
          <a:xfrm>
            <a:off x="5996151" y="6536201"/>
            <a:ext cx="1667374" cy="400110"/>
          </a:xfrm>
          <a:prstGeom prst="rect">
            <a:avLst/>
          </a:prstGeom>
        </p:spPr>
        <p:txBody>
          <a:bodyPr wrap="square">
            <a:spAutoFit/>
          </a:bodyPr>
          <a:lstStyle/>
          <a:p>
            <a:r>
              <a:rPr lang="en-US" sz="2000" dirty="0">
                <a:solidFill>
                  <a:schemeClr val="tx1">
                    <a:lumMod val="50000"/>
                    <a:lumOff val="50000"/>
                  </a:schemeClr>
                </a:solidFill>
              </a:rPr>
              <a:t>CREAM</a:t>
            </a:r>
            <a:endParaRPr lang="ru-RU" sz="2000" dirty="0">
              <a:solidFill>
                <a:schemeClr val="tx1">
                  <a:lumMod val="50000"/>
                  <a:lumOff val="50000"/>
                </a:schemeClr>
              </a:solidFill>
            </a:endParaRPr>
          </a:p>
        </p:txBody>
      </p:sp>
      <p:sp>
        <p:nvSpPr>
          <p:cNvPr id="16" name="Скругленный прямоугольник 15"/>
          <p:cNvSpPr/>
          <p:nvPr/>
        </p:nvSpPr>
        <p:spPr>
          <a:xfrm>
            <a:off x="5940735" y="5295637"/>
            <a:ext cx="3406468" cy="400110"/>
          </a:xfrm>
          <a:prstGeom prst="roundRect">
            <a:avLst/>
          </a:prstGeom>
          <a:noFill/>
          <a:ln w="1905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5940735" y="5919597"/>
            <a:ext cx="2510535" cy="400110"/>
          </a:xfrm>
          <a:prstGeom prst="roundRect">
            <a:avLst/>
          </a:prstGeom>
          <a:noFill/>
          <a:ln w="1905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5940735" y="6533797"/>
            <a:ext cx="1028096" cy="400110"/>
          </a:xfrm>
          <a:prstGeom prst="roundRect">
            <a:avLst/>
          </a:prstGeom>
          <a:noFill/>
          <a:ln w="1905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cxnSp>
        <p:nvCxnSpPr>
          <p:cNvPr id="20" name="Прямая со стрелкой 19"/>
          <p:cNvCxnSpPr/>
          <p:nvPr/>
        </p:nvCxnSpPr>
        <p:spPr>
          <a:xfrm>
            <a:off x="5225690" y="5478916"/>
            <a:ext cx="578990" cy="0"/>
          </a:xfrm>
          <a:prstGeom prst="straightConnector1">
            <a:avLst/>
          </a:prstGeom>
          <a:ln>
            <a:solidFill>
              <a:srgbClr val="FF008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Прямая со стрелкой 21"/>
          <p:cNvCxnSpPr/>
          <p:nvPr/>
        </p:nvCxnSpPr>
        <p:spPr>
          <a:xfrm>
            <a:off x="5225690" y="6126035"/>
            <a:ext cx="578990" cy="0"/>
          </a:xfrm>
          <a:prstGeom prst="straightConnector1">
            <a:avLst/>
          </a:prstGeom>
          <a:ln>
            <a:solidFill>
              <a:srgbClr val="FF008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Прямая со стрелкой 22"/>
          <p:cNvCxnSpPr/>
          <p:nvPr/>
        </p:nvCxnSpPr>
        <p:spPr>
          <a:xfrm>
            <a:off x="5225690" y="6716355"/>
            <a:ext cx="578990" cy="0"/>
          </a:xfrm>
          <a:prstGeom prst="straightConnector1">
            <a:avLst/>
          </a:prstGeom>
          <a:ln>
            <a:solidFill>
              <a:srgbClr val="FF0080"/>
            </a:solidFill>
            <a:tailEnd type="arrow"/>
          </a:ln>
          <a:effectLst/>
        </p:spPr>
        <p:style>
          <a:lnRef idx="2">
            <a:schemeClr val="accent1"/>
          </a:lnRef>
          <a:fillRef idx="0">
            <a:schemeClr val="accent1"/>
          </a:fillRef>
          <a:effectRef idx="1">
            <a:schemeClr val="accent1"/>
          </a:effectRef>
          <a:fontRef idx="minor">
            <a:schemeClr val="tx1"/>
          </a:fontRef>
        </p:style>
      </p:cxnSp>
      <p:pic>
        <p:nvPicPr>
          <p:cNvPr id="19" name="Изображение 3" descr="Безымянный-4.png">
            <a:extLst>
              <a:ext uri="{FF2B5EF4-FFF2-40B4-BE49-F238E27FC236}">
                <a16:creationId xmlns:a16="http://schemas.microsoft.com/office/drawing/2014/main" id="{D15D5FB7-D06C-4646-BA02-F074C4040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93" y="6310471"/>
            <a:ext cx="1065074" cy="762384"/>
          </a:xfrm>
          <a:prstGeom prst="rect">
            <a:avLst/>
          </a:prstGeom>
        </p:spPr>
      </p:pic>
    </p:spTree>
    <p:extLst>
      <p:ext uri="{BB962C8B-B14F-4D97-AF65-F5344CB8AC3E}">
        <p14:creationId xmlns:p14="http://schemas.microsoft.com/office/powerpoint/2010/main" val="4027233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09260" y="970051"/>
            <a:ext cx="7655686" cy="843821"/>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88913" indent="-188913" algn="l" defTabSz="457200">
              <a:lnSpc>
                <a:spcPts val="3000"/>
              </a:lnSpc>
              <a:tabLst>
                <a:tab pos="139700" algn="l"/>
                <a:tab pos="457200" algn="l"/>
              </a:tabLst>
            </a:pPr>
            <a:r>
              <a:rPr lang="en-US" altLang="ru-RU" sz="2800" dirty="0">
                <a:latin typeface="+mn-lt"/>
                <a:ea typeface="Al Bayan Plain" charset="0"/>
                <a:cs typeface="Al Bayan Plain" charset="0"/>
                <a:sym typeface="Al Bayan Plain" charset="0"/>
              </a:rPr>
              <a:t>BOOSTER WITH BOREAL WOOD EXTRACTS </a:t>
            </a:r>
          </a:p>
          <a:p>
            <a:pPr marL="188913" indent="-188913" algn="l" defTabSz="457200">
              <a:lnSpc>
                <a:spcPts val="3000"/>
              </a:lnSpc>
              <a:tabLst>
                <a:tab pos="139700" algn="l"/>
                <a:tab pos="457200" algn="l"/>
              </a:tabLst>
            </a:pPr>
            <a:r>
              <a:rPr lang="en-US" altLang="ru-RU" sz="2800" b="1" dirty="0">
                <a:latin typeface="+mn-lt"/>
                <a:ea typeface="Al Bayan Plain" charset="0"/>
                <a:cs typeface="Al Bayan Plain" charset="0"/>
                <a:sym typeface="Al Bayan Plain" charset="0"/>
              </a:rPr>
              <a:t>EXTREME CARE</a:t>
            </a:r>
            <a:endParaRPr lang="ru-RU" altLang="ru-RU" sz="2800" b="1" dirty="0">
              <a:latin typeface="+mn-lt"/>
              <a:ea typeface="Al Bayan Plain" charset="0"/>
              <a:cs typeface="Al Bayan Plain" charset="0"/>
              <a:sym typeface="Al Bayan Plain" charset="0"/>
            </a:endParaRPr>
          </a:p>
        </p:txBody>
      </p:sp>
      <p:sp>
        <p:nvSpPr>
          <p:cNvPr id="5" name="object 3"/>
          <p:cNvSpPr txBox="1">
            <a:spLocks/>
          </p:cNvSpPr>
          <p:nvPr/>
        </p:nvSpPr>
        <p:spPr>
          <a:xfrm>
            <a:off x="518496" y="2404970"/>
            <a:ext cx="6584267" cy="2949012"/>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88913" indent="-1889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Protecting the skin from the extreme stress and damage thanks to unique “antifreeze” proteins and molecules-extremolytes;</a:t>
            </a:r>
          </a:p>
          <a:p>
            <a:pPr marL="188913" indent="-1889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Reducing inflammation and irritation and making the skin less sensitive;</a:t>
            </a:r>
          </a:p>
          <a:p>
            <a:pPr marL="188913" indent="-1889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Providing long-term hydration;</a:t>
            </a:r>
            <a:endParaRPr lang="ru-RU" altLang="ru-RU" sz="1800" dirty="0">
              <a:ea typeface="Al Bayan Plain" charset="0"/>
              <a:cs typeface="Al Bayan Plain" charset="0"/>
              <a:sym typeface="Al Bayan Plain" charset="0"/>
            </a:endParaRPr>
          </a:p>
          <a:p>
            <a:pPr marL="188913" indent="-1889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Activating the cells’ “youthful” functions, promoting a fast visible rejuvenation effect.</a:t>
            </a:r>
          </a:p>
          <a:p>
            <a:pPr marL="0" indent="0" defTabSz="457200">
              <a:buSzPct val="100000"/>
              <a:buNone/>
              <a:tabLst>
                <a:tab pos="139700" algn="l"/>
                <a:tab pos="457200" algn="l"/>
              </a:tabLst>
            </a:pPr>
            <a:endParaRPr lang="ru-RU" altLang="ru-RU" sz="1800" baseline="-14000" dirty="0">
              <a:ea typeface="Al Bayan Plain" charset="0"/>
              <a:cs typeface="Al Bayan Plain" charset="0"/>
              <a:sym typeface="Al Bayan Plain" charset="0"/>
            </a:endParaRPr>
          </a:p>
          <a:p>
            <a:pPr marL="0" indent="0" defTabSz="4572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Antarcticine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Glycoin</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Ectoin</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Boréaline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Expert</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Boréaline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hydra</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Juvenessence</a:t>
            </a:r>
            <a:r>
              <a:rPr lang="ru-RU" altLang="ru-RU" sz="1800" dirty="0">
                <a:ea typeface="Al Bayan Plain" charset="0"/>
                <a:cs typeface="Al Bayan Plain" charset="0"/>
                <a:sym typeface="Al Bayan Plain" charset="0"/>
              </a:rPr>
              <a:t>.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27313" y="444157"/>
            <a:ext cx="8836762" cy="477054"/>
          </a:xfrm>
          <a:prstGeom prst="rect">
            <a:avLst/>
          </a:prstGeom>
        </p:spPr>
        <p:txBody>
          <a:bodyPr wrap="square">
            <a:spAutoFit/>
          </a:bodyPr>
          <a:lstStyle/>
          <a:p>
            <a:pPr marL="163513" indent="-163513" defTabSz="457200">
              <a:lnSpc>
                <a:spcPts val="3000"/>
              </a:lnSpc>
              <a:tabLst>
                <a:tab pos="139700" algn="l"/>
                <a:tab pos="457200" algn="l"/>
              </a:tabLst>
            </a:pPr>
            <a:r>
              <a:rPr lang="en-US" altLang="ru-RU" sz="2800" dirty="0">
                <a:solidFill>
                  <a:srgbClr val="FF0080"/>
                </a:solidFill>
                <a:ea typeface="Al Bayan Plain" charset="0"/>
                <a:cs typeface="Al Bayan Plain" charset="0"/>
                <a:sym typeface="Al Bayan Plain" charset="0"/>
              </a:rPr>
              <a:t>Protection from the main causes of aging</a:t>
            </a:r>
            <a:endParaRPr lang="ru-RU" altLang="ru-RU" sz="2800" dirty="0">
              <a:solidFill>
                <a:srgbClr val="FF0080"/>
              </a:solidFill>
              <a:ea typeface="Al Bayan Plain" charset="0"/>
              <a:cs typeface="Al Bayan Plain" charset="0"/>
              <a:sym typeface="Al Bayan Plain" charset="0"/>
            </a:endParaRPr>
          </a:p>
        </p:txBody>
      </p:sp>
      <p:sp>
        <p:nvSpPr>
          <p:cNvPr id="2" name="Прямоугольник 1"/>
          <p:cNvSpPr/>
          <p:nvPr/>
        </p:nvSpPr>
        <p:spPr>
          <a:xfrm>
            <a:off x="427313" y="1709311"/>
            <a:ext cx="7984207" cy="400110"/>
          </a:xfrm>
          <a:prstGeom prst="rect">
            <a:avLst/>
          </a:prstGeom>
        </p:spPr>
        <p:txBody>
          <a:bodyPr wrap="square">
            <a:spAutoFit/>
          </a:bodyPr>
          <a:lstStyle/>
          <a:p>
            <a:pPr marL="146050" indent="-146050" defTabSz="457200">
              <a:tabLst>
                <a:tab pos="139700" algn="l"/>
                <a:tab pos="457200" algn="l"/>
              </a:tabLst>
            </a:pPr>
            <a:r>
              <a:rPr lang="en-US" altLang="ru-RU" sz="2000" i="1" dirty="0">
                <a:solidFill>
                  <a:srgbClr val="6F6F6E"/>
                </a:solidFill>
                <a:ea typeface="Al Bayan Plain" charset="0"/>
                <a:cs typeface="Al Bayan Plain" charset="0"/>
                <a:sym typeface="Al Bayan Plain" charset="0"/>
              </a:rPr>
              <a:t>Maximum protection based on molecules-extremolytes</a:t>
            </a:r>
            <a:endParaRPr lang="ru-RU" altLang="ru-RU" sz="2000" i="1" dirty="0">
              <a:solidFill>
                <a:srgbClr val="6F6F6E"/>
              </a:solidFill>
              <a:ea typeface="Al Bayan Plain" charset="0"/>
              <a:cs typeface="Al Bayan Plain" charset="0"/>
              <a:sym typeface="Al Bayan Plain" charset="0"/>
            </a:endParaRPr>
          </a:p>
        </p:txBody>
      </p:sp>
      <p:sp>
        <p:nvSpPr>
          <p:cNvPr id="16" name="TextBox 15"/>
          <p:cNvSpPr txBox="1"/>
          <p:nvPr/>
        </p:nvSpPr>
        <p:spPr>
          <a:xfrm>
            <a:off x="479528" y="5791925"/>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5821" y="1932076"/>
            <a:ext cx="2902382" cy="521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Изображение 3" descr="Безымянный-4.png">
            <a:extLst>
              <a:ext uri="{FF2B5EF4-FFF2-40B4-BE49-F238E27FC236}">
                <a16:creationId xmlns:a16="http://schemas.microsoft.com/office/drawing/2014/main" id="{613F8A9B-CFF7-47CD-A1E4-A2DD0F8FA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3906588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18496" y="1181701"/>
            <a:ext cx="8930303" cy="459100"/>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63513" indent="-163513" algn="l" defTabSz="457200">
              <a:lnSpc>
                <a:spcPts val="3000"/>
              </a:lnSpc>
              <a:tabLst>
                <a:tab pos="139700" algn="l"/>
                <a:tab pos="457200" algn="l"/>
              </a:tabLst>
            </a:pPr>
            <a:r>
              <a:rPr lang="en-US" altLang="ru-RU" sz="2800" dirty="0">
                <a:latin typeface="+mn-lt"/>
                <a:ea typeface="Al Bayan Plain" charset="0"/>
                <a:cs typeface="Al Bayan Plain" charset="0"/>
                <a:sym typeface="Al Bayan Plain" charset="0"/>
              </a:rPr>
              <a:t>LUXURIOUS ANTI-AGING BOOSTER </a:t>
            </a:r>
            <a:r>
              <a:rPr lang="en-US" altLang="ru-RU" sz="2800" b="1" dirty="0">
                <a:latin typeface="+mn-lt"/>
                <a:ea typeface="Al Bayan Plain" charset="0"/>
                <a:cs typeface="Al Bayan Plain" charset="0"/>
                <a:sym typeface="Al Bayan Plain" charset="0"/>
              </a:rPr>
              <a:t>WHITE TRUFFLE</a:t>
            </a:r>
            <a:endParaRPr lang="ru-RU" altLang="ru-RU" sz="2800" b="1" dirty="0">
              <a:latin typeface="+mn-lt"/>
              <a:ea typeface="Al Bayan Plain" charset="0"/>
              <a:cs typeface="Al Bayan Plain" charset="0"/>
              <a:sym typeface="Al Bayan Plain" charset="0"/>
            </a:endParaRPr>
          </a:p>
        </p:txBody>
      </p:sp>
      <p:sp>
        <p:nvSpPr>
          <p:cNvPr id="5" name="object 3"/>
          <p:cNvSpPr txBox="1">
            <a:spLocks/>
          </p:cNvSpPr>
          <p:nvPr/>
        </p:nvSpPr>
        <p:spPr>
          <a:xfrm>
            <a:off x="518496" y="2423442"/>
            <a:ext cx="6584267" cy="2228815"/>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Filling the lines and minor imperfections, smoothing the skin; </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Moisturizing intensively and reducing wrinkles; </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Reducing puffiness in the eye area; </a:t>
            </a: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Strengthening the skin, protecting it from age-related deformation.</a:t>
            </a:r>
          </a:p>
          <a:p>
            <a:pPr marL="0" indent="0" defTabSz="457200">
              <a:buSzPct val="100000"/>
              <a:buNone/>
              <a:tabLst>
                <a:tab pos="139700" algn="l"/>
                <a:tab pos="457200" algn="l"/>
              </a:tabLst>
            </a:pPr>
            <a:endParaRPr lang="ru-RU" altLang="ru-RU" sz="1800" dirty="0">
              <a:ea typeface="Al Bayan Plain" charset="0"/>
              <a:cs typeface="Al Bayan Plain" charset="0"/>
              <a:sym typeface="Al Bayan Plain" charset="0"/>
            </a:endParaRPr>
          </a:p>
          <a:p>
            <a:pPr marL="0" indent="0" defTabSz="457200">
              <a:buSzPct val="1300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W </a:t>
            </a:r>
            <a:r>
              <a:rPr lang="ru-RU" altLang="ru-RU" sz="1800" dirty="0" err="1">
                <a:ea typeface="Al Bayan Plain" charset="0"/>
                <a:cs typeface="Al Bayan Plain" charset="0"/>
                <a:sym typeface="Al Bayan Plain" charset="0"/>
              </a:rPr>
              <a:t>Tr-Active</a:t>
            </a:r>
            <a:r>
              <a:rPr lang="ru-RU" altLang="ru-RU" sz="1800" dirty="0">
                <a:ea typeface="Al Bayan Plain" charset="0"/>
                <a:cs typeface="Al Bayan Plain" charset="0"/>
                <a:sym typeface="Al Bayan Plain" charset="0"/>
              </a:rPr>
              <a:t> (</a:t>
            </a:r>
            <a:r>
              <a:rPr lang="en-US" altLang="ru-RU" sz="1800" dirty="0">
                <a:ea typeface="Al Bayan Plain" charset="0"/>
                <a:cs typeface="Al Bayan Plain" charset="0"/>
                <a:sym typeface="Al Bayan Plain" charset="0"/>
              </a:rPr>
              <a:t>white truffle extract</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Unisteron</a:t>
            </a:r>
            <a:r>
              <a:rPr lang="ru-RU" altLang="ru-RU" sz="1800" dirty="0">
                <a:ea typeface="Al Bayan Plain" charset="0"/>
                <a:cs typeface="Al Bayan Plain" charset="0"/>
                <a:sym typeface="Al Bayan Plain" charset="0"/>
              </a:rPr>
              <a:t> Y-50, </a:t>
            </a:r>
            <a:r>
              <a:rPr lang="ru-RU" altLang="ru-RU" sz="1800" dirty="0" err="1">
                <a:ea typeface="Al Bayan Plain" charset="0"/>
                <a:cs typeface="Al Bayan Plain" charset="0"/>
                <a:sym typeface="Al Bayan Plain" charset="0"/>
              </a:rPr>
              <a:t>Unirepair</a:t>
            </a:r>
            <a:r>
              <a:rPr lang="ru-RU" altLang="ru-RU" sz="1800" dirty="0">
                <a:ea typeface="Al Bayan Plain" charset="0"/>
                <a:cs typeface="Al Bayan Plain" charset="0"/>
                <a:sym typeface="Al Bayan Plain" charset="0"/>
              </a:rPr>
              <a:t> Е-43, </a:t>
            </a:r>
            <a:r>
              <a:rPr lang="ru-RU" altLang="ru-RU" sz="1800" dirty="0" err="1">
                <a:ea typeface="Al Bayan Plain" charset="0"/>
                <a:cs typeface="Al Bayan Plain" charset="0"/>
                <a:sym typeface="Al Bayan Plain" charset="0"/>
              </a:rPr>
              <a:t>Relistase</a:t>
            </a:r>
            <a:r>
              <a:rPr lang="ru-RU" altLang="ru-RU" sz="1800" dirty="0">
                <a:ea typeface="Al Bayan Plain" charset="0"/>
                <a:cs typeface="Al Bayan Plain" charset="0"/>
                <a:sym typeface="Al Bayan Plain" charset="0"/>
              </a:rPr>
              <a:t>.  </a:t>
            </a:r>
            <a:endParaRPr lang="ru-RU" altLang="ru-RU" sz="1800" baseline="-14000" dirty="0">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45785" y="481101"/>
            <a:ext cx="8836762" cy="477054"/>
          </a:xfrm>
          <a:prstGeom prst="rect">
            <a:avLst/>
          </a:prstGeom>
        </p:spPr>
        <p:txBody>
          <a:bodyPr wrap="square">
            <a:spAutoFit/>
          </a:bodyPr>
          <a:lstStyle/>
          <a:p>
            <a:pPr marL="163513" indent="-163513" defTabSz="457200">
              <a:lnSpc>
                <a:spcPts val="3000"/>
              </a:lnSpc>
              <a:tabLst>
                <a:tab pos="139700" algn="l"/>
                <a:tab pos="457200" algn="l"/>
              </a:tabLst>
            </a:pPr>
            <a:r>
              <a:rPr lang="en-US" altLang="ru-RU" sz="2800" dirty="0">
                <a:solidFill>
                  <a:srgbClr val="FF0080"/>
                </a:solidFill>
                <a:ea typeface="Al Bayan Plain" charset="0"/>
                <a:cs typeface="Al Bayan Plain" charset="0"/>
                <a:sym typeface="Al Bayan Plain" charset="0"/>
              </a:rPr>
              <a:t>Strengthening the skin’s structure and anti-age care</a:t>
            </a:r>
            <a:endParaRPr lang="ru-RU" altLang="ru-RU" sz="2800" dirty="0">
              <a:solidFill>
                <a:srgbClr val="FF0080"/>
              </a:solidFill>
              <a:ea typeface="Al Bayan Plain" charset="0"/>
              <a:cs typeface="Al Bayan Plain" charset="0"/>
              <a:sym typeface="Al Bayan Plain" charset="0"/>
            </a:endParaRPr>
          </a:p>
        </p:txBody>
      </p:sp>
      <p:sp>
        <p:nvSpPr>
          <p:cNvPr id="2" name="Прямоугольник 1"/>
          <p:cNvSpPr/>
          <p:nvPr/>
        </p:nvSpPr>
        <p:spPr>
          <a:xfrm>
            <a:off x="348772" y="1539177"/>
            <a:ext cx="6728693" cy="448584"/>
          </a:xfrm>
          <a:prstGeom prst="rect">
            <a:avLst/>
          </a:prstGeom>
        </p:spPr>
        <p:txBody>
          <a:bodyPr wrap="square">
            <a:spAutoFit/>
          </a:bodyPr>
          <a:lstStyle/>
          <a:p>
            <a:pPr marL="163513" indent="-163513" defTabSz="457200">
              <a:lnSpc>
                <a:spcPts val="3000"/>
              </a:lnSpc>
              <a:tabLst>
                <a:tab pos="139700" algn="l"/>
                <a:tab pos="457200" algn="l"/>
              </a:tabLst>
            </a:pPr>
            <a:r>
              <a:rPr lang="ru-RU" altLang="ru-RU" sz="2000" i="1" dirty="0">
                <a:solidFill>
                  <a:srgbClr val="6F6F6E"/>
                </a:solidFill>
                <a:ea typeface="Al Bayan Plain" charset="0"/>
                <a:cs typeface="Al Bayan Plain" charset="0"/>
                <a:sym typeface="Al Bayan Plain" charset="0"/>
              </a:rPr>
              <a:t> </a:t>
            </a:r>
            <a:r>
              <a:rPr lang="en-US" altLang="ru-RU" sz="2000" i="1" dirty="0">
                <a:solidFill>
                  <a:srgbClr val="6F6F6E"/>
                </a:solidFill>
                <a:ea typeface="Al Bayan Plain" charset="0"/>
                <a:cs typeface="Al Bayan Plain" charset="0"/>
                <a:sym typeface="Al Bayan Plain" charset="0"/>
              </a:rPr>
              <a:t>Rejuvenation and filling based on white truffle extract</a:t>
            </a:r>
            <a:endParaRPr lang="ru-RU" altLang="ru-RU" sz="2000" i="1" dirty="0">
              <a:solidFill>
                <a:srgbClr val="6F6F6E"/>
              </a:solidFill>
              <a:ea typeface="Al Bayan Plain" charset="0"/>
              <a:cs typeface="Al Bayan Plain" charset="0"/>
              <a:sym typeface="Al Bayan Plain" charset="0"/>
            </a:endParaRPr>
          </a:p>
        </p:txBody>
      </p:sp>
      <p:sp>
        <p:nvSpPr>
          <p:cNvPr id="16" name="TextBox 15"/>
          <p:cNvSpPr txBox="1"/>
          <p:nvPr/>
        </p:nvSpPr>
        <p:spPr>
          <a:xfrm>
            <a:off x="426138" y="5089849"/>
            <a:ext cx="4129943" cy="646331"/>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a:p>
            <a:endParaRPr lang="ru-RU" sz="18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269" y="1934262"/>
            <a:ext cx="2846157" cy="523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Изображение 3" descr="Безымянный-4.png">
            <a:extLst>
              <a:ext uri="{FF2B5EF4-FFF2-40B4-BE49-F238E27FC236}">
                <a16:creationId xmlns:a16="http://schemas.microsoft.com/office/drawing/2014/main" id="{ED84662E-2882-4077-983D-385D45DA7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4221720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18497" y="960222"/>
            <a:ext cx="7988194" cy="843821"/>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63513" indent="-163513" algn="l" defTabSz="457200">
              <a:lnSpc>
                <a:spcPts val="3000"/>
              </a:lnSpc>
              <a:tabLst>
                <a:tab pos="139700" algn="l"/>
                <a:tab pos="457200" algn="l"/>
              </a:tabLst>
            </a:pPr>
            <a:r>
              <a:rPr lang="en-US" altLang="ru-RU" sz="2800" dirty="0">
                <a:latin typeface="+mn-lt"/>
                <a:ea typeface="Al Bayan Plain" charset="0"/>
                <a:cs typeface="Al Bayan Plain" charset="0"/>
                <a:sym typeface="Al Bayan Plain" charset="0"/>
              </a:rPr>
              <a:t>BOOSTER WITH PHYTO STEM CELLS</a:t>
            </a:r>
          </a:p>
          <a:p>
            <a:pPr marL="163513" indent="-163513" algn="l" defTabSz="457200">
              <a:lnSpc>
                <a:spcPts val="3000"/>
              </a:lnSpc>
              <a:tabLst>
                <a:tab pos="139700" algn="l"/>
                <a:tab pos="457200" algn="l"/>
              </a:tabLst>
            </a:pPr>
            <a:r>
              <a:rPr lang="en-US" altLang="ru-RU" sz="2800" dirty="0">
                <a:latin typeface="+mn-lt"/>
                <a:ea typeface="Al Bayan Plain" charset="0"/>
                <a:cs typeface="Al Bayan Plain" charset="0"/>
                <a:sym typeface="Al Bayan Plain" charset="0"/>
              </a:rPr>
              <a:t> </a:t>
            </a:r>
            <a:r>
              <a:rPr lang="en-US" altLang="ru-RU" sz="2800" b="1" dirty="0">
                <a:latin typeface="+mn-lt"/>
                <a:ea typeface="Al Bayan Plain" charset="0"/>
                <a:cs typeface="Al Bayan Plain" charset="0"/>
                <a:sym typeface="Al Bayan Plain" charset="0"/>
              </a:rPr>
              <a:t>ELDERFLOWER &amp; GARDENIA</a:t>
            </a:r>
            <a:endParaRPr lang="ru-RU" altLang="ru-RU" sz="2800" b="1" dirty="0">
              <a:latin typeface="+mn-lt"/>
              <a:ea typeface="Al Bayan Plain" charset="0"/>
              <a:cs typeface="Al Bayan Plain" charset="0"/>
              <a:sym typeface="Al Bayan Plain" charset="0"/>
            </a:endParaRPr>
          </a:p>
        </p:txBody>
      </p:sp>
      <p:sp>
        <p:nvSpPr>
          <p:cNvPr id="5" name="object 3"/>
          <p:cNvSpPr txBox="1">
            <a:spLocks/>
          </p:cNvSpPr>
          <p:nvPr/>
        </p:nvSpPr>
        <p:spPr>
          <a:xfrm>
            <a:off x="518496" y="2432678"/>
            <a:ext cx="6584267" cy="3059812"/>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Stimulating self-renewal and self-rejuvenation processes in the skin, fighting with sagging;</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Giving an overall lifting effect and smoothing wrinkles;</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Enhancing the synthesis of collagen and elastin, strengthening the skin; </a:t>
            </a: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Protecting the skin from stress and the negative influence of computer and TV displays and other gadgets. </a:t>
            </a:r>
          </a:p>
          <a:p>
            <a:pPr marL="163513" indent="-163513" defTabSz="457200">
              <a:buSzPct val="100000"/>
              <a:buFontTx/>
              <a:buChar char="•"/>
              <a:tabLst>
                <a:tab pos="139700" algn="l"/>
                <a:tab pos="457200" algn="l"/>
              </a:tabLst>
            </a:pPr>
            <a:endParaRPr lang="en-US" altLang="ru-RU" sz="1800" b="1" dirty="0">
              <a:solidFill>
                <a:srgbClr val="FF0080"/>
              </a:solidFill>
              <a:ea typeface="Al Bayan Plain" charset="0"/>
              <a:cs typeface="Al Bayan Plain" charset="0"/>
              <a:sym typeface="Al Bayan Plain" charset="0"/>
            </a:endParaRPr>
          </a:p>
          <a:p>
            <a:pPr marL="0" indent="0" defTabSz="457200">
              <a:buSzPct val="1000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Majestem</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Senestem</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Gardenia</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Stems</a:t>
            </a:r>
            <a:r>
              <a:rPr lang="ru-RU" altLang="ru-RU" sz="1800" dirty="0">
                <a:ea typeface="Al Bayan Plain" charset="0"/>
                <a:cs typeface="Al Bayan Plain" charset="0"/>
                <a:sym typeface="Al Bayan Plain" charset="0"/>
              </a:rPr>
              <a:t> GX, </a:t>
            </a:r>
            <a:r>
              <a:rPr lang="ru-RU" altLang="ru-RU" sz="1800" dirty="0" err="1">
                <a:ea typeface="Al Bayan Plain" charset="0"/>
                <a:cs typeface="Al Bayan Plain" charset="0"/>
                <a:sym typeface="Al Bayan Plain" charset="0"/>
              </a:rPr>
              <a:t>Relistase</a:t>
            </a:r>
            <a:r>
              <a:rPr lang="ru-RU" altLang="ru-RU" sz="1800" dirty="0">
                <a:ea typeface="Al Bayan Plain" charset="0"/>
                <a:cs typeface="Al Bayan Plain" charset="0"/>
                <a:sym typeface="Al Bayan Plain" charset="0"/>
              </a:rPr>
              <a:t>.</a:t>
            </a:r>
            <a:endParaRPr lang="ru-RU" altLang="ru-RU" sz="1800" baseline="-14000" dirty="0">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45785" y="444157"/>
            <a:ext cx="8836762" cy="477054"/>
          </a:xfrm>
          <a:prstGeom prst="rect">
            <a:avLst/>
          </a:prstGeom>
        </p:spPr>
        <p:txBody>
          <a:bodyPr wrap="square">
            <a:spAutoFit/>
          </a:bodyPr>
          <a:lstStyle/>
          <a:p>
            <a:pPr marL="163513" indent="-163513" defTabSz="457200">
              <a:lnSpc>
                <a:spcPts val="3000"/>
              </a:lnSpc>
              <a:tabLst>
                <a:tab pos="139700" algn="l"/>
                <a:tab pos="457200" algn="l"/>
              </a:tabLst>
            </a:pPr>
            <a:r>
              <a:rPr lang="en-US" altLang="ru-RU" sz="2800" dirty="0">
                <a:solidFill>
                  <a:srgbClr val="FF0080"/>
                </a:solidFill>
                <a:ea typeface="Al Bayan Plain" charset="0"/>
                <a:cs typeface="Al Bayan Plain" charset="0"/>
                <a:sym typeface="Al Bayan Plain" charset="0"/>
              </a:rPr>
              <a:t>Strengthening the skin’s structure and anti-age care</a:t>
            </a:r>
            <a:endParaRPr lang="ru-RU" altLang="ru-RU" sz="2800" dirty="0">
              <a:solidFill>
                <a:srgbClr val="FF0080"/>
              </a:solidFill>
              <a:ea typeface="Al Bayan Plain" charset="0"/>
              <a:cs typeface="Al Bayan Plain" charset="0"/>
              <a:sym typeface="Al Bayan Plain" charset="0"/>
            </a:endParaRPr>
          </a:p>
        </p:txBody>
      </p:sp>
      <p:sp>
        <p:nvSpPr>
          <p:cNvPr id="2" name="Прямоугольник 1"/>
          <p:cNvSpPr/>
          <p:nvPr/>
        </p:nvSpPr>
        <p:spPr>
          <a:xfrm>
            <a:off x="445785" y="1722566"/>
            <a:ext cx="7164979" cy="400110"/>
          </a:xfrm>
          <a:prstGeom prst="rect">
            <a:avLst/>
          </a:prstGeom>
        </p:spPr>
        <p:txBody>
          <a:bodyPr wrap="square">
            <a:spAutoFit/>
          </a:bodyPr>
          <a:lstStyle/>
          <a:p>
            <a:pPr marL="146050" indent="-146050" defTabSz="457200">
              <a:tabLst>
                <a:tab pos="139700" algn="l"/>
                <a:tab pos="457200" algn="l"/>
              </a:tabLst>
            </a:pPr>
            <a:r>
              <a:rPr lang="en-US" altLang="ru-RU" sz="2000" i="1" dirty="0">
                <a:solidFill>
                  <a:srgbClr val="6F6F6E"/>
                </a:solidFill>
                <a:ea typeface="Al Bayan Plain" charset="0"/>
                <a:cs typeface="Al Bayan Plain" charset="0"/>
                <a:sym typeface="Al Bayan Plain" charset="0"/>
              </a:rPr>
              <a:t>Phyto stem cells promoting skin longevity</a:t>
            </a:r>
            <a:endParaRPr lang="ru-RU" altLang="ru-RU" sz="2000" i="1" dirty="0">
              <a:solidFill>
                <a:srgbClr val="6F6F6E"/>
              </a:solidFill>
              <a:ea typeface="Al Bayan Plain" charset="0"/>
              <a:cs typeface="Al Bayan Plain" charset="0"/>
              <a:sym typeface="Al Bayan Plain" charset="0"/>
            </a:endParaRPr>
          </a:p>
        </p:txBody>
      </p:sp>
      <p:sp>
        <p:nvSpPr>
          <p:cNvPr id="16" name="TextBox 15"/>
          <p:cNvSpPr txBox="1"/>
          <p:nvPr/>
        </p:nvSpPr>
        <p:spPr>
          <a:xfrm>
            <a:off x="518496" y="5730648"/>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087" y="1936961"/>
            <a:ext cx="2873937" cy="520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Изображение 3" descr="Безымянный-4.png">
            <a:extLst>
              <a:ext uri="{FF2B5EF4-FFF2-40B4-BE49-F238E27FC236}">
                <a16:creationId xmlns:a16="http://schemas.microsoft.com/office/drawing/2014/main" id="{45955A7F-0967-4C1D-905D-1906F1B20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2876825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p:cNvSpPr>
          <p:nvPr/>
        </p:nvSpPr>
        <p:spPr>
          <a:xfrm>
            <a:off x="518496" y="2148879"/>
            <a:ext cx="6584267" cy="2782813"/>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Improving the skin’s protective functions and eliminating the signs of damage thanks to the silicon derivatives in the booster formula;</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Protecting collagen and elastin fibers from destruction;</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Firming thin fragile skin; </a:t>
            </a:r>
            <a:endParaRPr lang="ru-RU" altLang="ru-RU" sz="1800" dirty="0">
              <a:ea typeface="Al Bayan Plain" charset="0"/>
              <a:cs typeface="Al Bayan Plain" charset="0"/>
              <a:sym typeface="Al Bayan Plain" charset="0"/>
            </a:endParaRPr>
          </a:p>
          <a:p>
            <a:pPr marL="163513" indent="-163513"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Eliminating the visible signs of aging, caused by stress and environmental factors. </a:t>
            </a:r>
          </a:p>
          <a:p>
            <a:pPr marL="0" indent="0" defTabSz="457200">
              <a:buSzPct val="100000"/>
              <a:buNone/>
              <a:tabLst>
                <a:tab pos="139700" algn="l"/>
                <a:tab pos="457200" algn="l"/>
              </a:tabLst>
            </a:pPr>
            <a:endParaRPr lang="en-US" altLang="ru-RU" sz="1800" b="1" dirty="0">
              <a:solidFill>
                <a:srgbClr val="FF0080"/>
              </a:solidFill>
              <a:ea typeface="Al Bayan Plain" charset="0"/>
              <a:cs typeface="Al Bayan Plain" charset="0"/>
              <a:sym typeface="Al Bayan Plain" charset="0"/>
            </a:endParaRPr>
          </a:p>
          <a:p>
            <a:pPr marL="0" indent="0" defTabSz="457200">
              <a:buSzPct val="1000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Algisium</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Epidermosil</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Essenskin</a:t>
            </a:r>
            <a:r>
              <a:rPr lang="ru-RU" altLang="ru-RU" sz="1800" dirty="0">
                <a:ea typeface="Al Bayan Plain" charset="0"/>
                <a:cs typeface="Al Bayan Plain" charset="0"/>
                <a:sym typeface="Al Bayan Plain" charset="0"/>
              </a:rPr>
              <a:t>. </a:t>
            </a:r>
            <a:endParaRPr lang="ru-RU" altLang="ru-RU" sz="1800" baseline="-14000" dirty="0">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Группа 9"/>
          <p:cNvGrpSpPr/>
          <p:nvPr/>
        </p:nvGrpSpPr>
        <p:grpSpPr>
          <a:xfrm>
            <a:off x="426138" y="471865"/>
            <a:ext cx="8855232" cy="1355399"/>
            <a:chOff x="426138" y="471865"/>
            <a:chExt cx="8855232" cy="1355399"/>
          </a:xfrm>
        </p:grpSpPr>
        <p:sp>
          <p:nvSpPr>
            <p:cNvPr id="4" name="object 2"/>
            <p:cNvSpPr txBox="1">
              <a:spLocks/>
            </p:cNvSpPr>
            <p:nvPr/>
          </p:nvSpPr>
          <p:spPr>
            <a:xfrm>
              <a:off x="518496" y="1055278"/>
              <a:ext cx="7988194" cy="459100"/>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63513" indent="-163513" algn="l" defTabSz="457200">
                <a:lnSpc>
                  <a:spcPts val="3000"/>
                </a:lnSpc>
                <a:tabLst>
                  <a:tab pos="139700" algn="l"/>
                  <a:tab pos="457200" algn="l"/>
                </a:tabLst>
              </a:pPr>
              <a:r>
                <a:rPr lang="en-US" altLang="ru-RU" sz="2800" dirty="0">
                  <a:latin typeface="+mn-lt"/>
                  <a:ea typeface="Al Bayan Plain" charset="0"/>
                  <a:cs typeface="Al Bayan Plain" charset="0"/>
                  <a:sym typeface="Al Bayan Plain" charset="0"/>
                </a:rPr>
                <a:t>SILICON BOOSTER </a:t>
              </a:r>
              <a:r>
                <a:rPr lang="en-US" altLang="ru-RU" sz="2800" b="1" dirty="0">
                  <a:latin typeface="+mn-lt"/>
                  <a:ea typeface="Al Bayan Plain" charset="0"/>
                  <a:cs typeface="Al Bayan Plain" charset="0"/>
                  <a:sym typeface="Al Bayan Plain" charset="0"/>
                </a:rPr>
                <a:t>THE RESTRUCTURIZER</a:t>
              </a:r>
              <a:endParaRPr lang="ru-RU" altLang="ru-RU" sz="2800" b="1" dirty="0">
                <a:latin typeface="+mn-lt"/>
                <a:ea typeface="Al Bayan Plain" charset="0"/>
                <a:cs typeface="Al Bayan Plain" charset="0"/>
                <a:sym typeface="Al Bayan Plain" charset="0"/>
              </a:endParaRPr>
            </a:p>
          </p:txBody>
        </p:sp>
        <p:sp>
          <p:nvSpPr>
            <p:cNvPr id="9" name="Прямоугольник 8"/>
            <p:cNvSpPr/>
            <p:nvPr/>
          </p:nvSpPr>
          <p:spPr>
            <a:xfrm>
              <a:off x="444608" y="471865"/>
              <a:ext cx="8836762" cy="477054"/>
            </a:xfrm>
            <a:prstGeom prst="rect">
              <a:avLst/>
            </a:prstGeom>
          </p:spPr>
          <p:txBody>
            <a:bodyPr wrap="square">
              <a:spAutoFit/>
            </a:bodyPr>
            <a:lstStyle/>
            <a:p>
              <a:pPr marL="163513" indent="-163513" defTabSz="457200">
                <a:lnSpc>
                  <a:spcPts val="3000"/>
                </a:lnSpc>
                <a:tabLst>
                  <a:tab pos="139700" algn="l"/>
                  <a:tab pos="457200" algn="l"/>
                </a:tabLst>
              </a:pPr>
              <a:r>
                <a:rPr lang="en-US" altLang="ru-RU" sz="2800" dirty="0">
                  <a:solidFill>
                    <a:srgbClr val="FF0080"/>
                  </a:solidFill>
                  <a:ea typeface="Al Bayan Plain" charset="0"/>
                  <a:cs typeface="Al Bayan Plain" charset="0"/>
                  <a:sym typeface="Al Bayan Plain" charset="0"/>
                </a:rPr>
                <a:t>Strengthening the skin’s structure and anti-age care</a:t>
              </a:r>
              <a:endParaRPr lang="ru-RU" altLang="ru-RU" sz="2800" dirty="0">
                <a:solidFill>
                  <a:srgbClr val="FF0080"/>
                </a:solidFill>
                <a:ea typeface="Al Bayan Plain" charset="0"/>
                <a:cs typeface="Al Bayan Plain" charset="0"/>
                <a:sym typeface="Al Bayan Plain" charset="0"/>
              </a:endParaRPr>
            </a:p>
          </p:txBody>
        </p:sp>
        <p:sp>
          <p:nvSpPr>
            <p:cNvPr id="2" name="Прямоугольник 1"/>
            <p:cNvSpPr/>
            <p:nvPr/>
          </p:nvSpPr>
          <p:spPr>
            <a:xfrm>
              <a:off x="426138" y="1427154"/>
              <a:ext cx="2852063" cy="400110"/>
            </a:xfrm>
            <a:prstGeom prst="rect">
              <a:avLst/>
            </a:prstGeom>
          </p:spPr>
          <p:txBody>
            <a:bodyPr wrap="none">
              <a:spAutoFit/>
            </a:bodyPr>
            <a:lstStyle/>
            <a:p>
              <a:pPr marL="146050" indent="-146050" defTabSz="457200">
                <a:tabLst>
                  <a:tab pos="139700" algn="l"/>
                  <a:tab pos="457200" algn="l"/>
                </a:tabLst>
              </a:pPr>
              <a:r>
                <a:rPr lang="en-US" altLang="ru-RU" sz="2000" i="1" dirty="0">
                  <a:solidFill>
                    <a:srgbClr val="6F6F6E"/>
                  </a:solidFill>
                  <a:latin typeface="Al Bayan Plain" charset="0"/>
                  <a:ea typeface="Al Bayan Plain" charset="0"/>
                  <a:cs typeface="Al Bayan Plain" charset="0"/>
                  <a:sym typeface="Al Bayan Plain" charset="0"/>
                </a:rPr>
                <a:t>Smoothing deep wrinkles</a:t>
              </a:r>
              <a:r>
                <a:rPr lang="ru-RU" altLang="ru-RU" sz="2000" i="1" dirty="0">
                  <a:solidFill>
                    <a:srgbClr val="6F6F6E"/>
                  </a:solidFill>
                  <a:latin typeface="Al Bayan Plain" charset="0"/>
                  <a:ea typeface="Al Bayan Plain" charset="0"/>
                  <a:cs typeface="Al Bayan Plain" charset="0"/>
                  <a:sym typeface="Al Bayan Plain" charset="0"/>
                </a:rPr>
                <a:t>.</a:t>
              </a:r>
              <a:endParaRPr lang="ru-RU" altLang="ru-RU" sz="2000" i="1" dirty="0">
                <a:solidFill>
                  <a:srgbClr val="6F6F6E"/>
                </a:solidFill>
                <a:ea typeface="Al Bayan Plain" charset="0"/>
                <a:cs typeface="Al Bayan Plain" charset="0"/>
                <a:sym typeface="Al Bayan Plain" charset="0"/>
              </a:endParaRPr>
            </a:p>
          </p:txBody>
        </p:sp>
      </p:grpSp>
      <p:sp>
        <p:nvSpPr>
          <p:cNvPr id="16" name="TextBox 15"/>
          <p:cNvSpPr txBox="1"/>
          <p:nvPr/>
        </p:nvSpPr>
        <p:spPr>
          <a:xfrm>
            <a:off x="444608" y="5445211"/>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073" y="1829531"/>
            <a:ext cx="2661298" cy="505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Изображение 3" descr="Безымянный-4.png">
            <a:extLst>
              <a:ext uri="{FF2B5EF4-FFF2-40B4-BE49-F238E27FC236}">
                <a16:creationId xmlns:a16="http://schemas.microsoft.com/office/drawing/2014/main" id="{92F9CDE0-D526-4FE8-9B95-5BDEB21B4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4105083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p:cNvSpPr>
          <p:nvPr/>
        </p:nvSpPr>
        <p:spPr>
          <a:xfrm>
            <a:off x="518496" y="2404970"/>
            <a:ext cx="6584267" cy="2727413"/>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222250" indent="-222250" defTabSz="457200">
              <a:buSzPct val="100000"/>
              <a:buFontTx/>
              <a:buChar char="•"/>
              <a:tabLst>
                <a:tab pos="139700" algn="l"/>
                <a:tab pos="457200" algn="l"/>
              </a:tabLst>
            </a:pPr>
            <a:r>
              <a:rPr lang="en-US" altLang="ru-RU" sz="1800" dirty="0">
                <a:latin typeface="+mj-lt"/>
                <a:ea typeface="Al Bayan Plain" charset="0"/>
                <a:cs typeface="Al Bayan Plain" charset="0"/>
                <a:sym typeface="Al Bayan Plain" charset="0"/>
              </a:rPr>
              <a:t>Curing the hair follicles’ damage and inflammation, caused by stress;</a:t>
            </a:r>
          </a:p>
          <a:p>
            <a:pPr marL="222250" indent="-222250" defTabSz="457200">
              <a:buSzPct val="100000"/>
              <a:buFontTx/>
              <a:buChar char="•"/>
              <a:tabLst>
                <a:tab pos="139700" algn="l"/>
                <a:tab pos="457200" algn="l"/>
              </a:tabLst>
            </a:pPr>
            <a:r>
              <a:rPr lang="en-US" altLang="ru-RU" sz="1800" dirty="0">
                <a:latin typeface="+mj-lt"/>
                <a:ea typeface="Al Bayan Plain" charset="0"/>
                <a:cs typeface="Al Bayan Plain" charset="0"/>
                <a:sym typeface="Al Bayan Plain" charset="0"/>
              </a:rPr>
              <a:t>Activating “dormant” hair follicles, making eyebrows and lashes grow thicker;</a:t>
            </a:r>
            <a:endParaRPr lang="ru-RU" altLang="ru-RU" sz="1800" dirty="0">
              <a:latin typeface="+mj-lt"/>
              <a:ea typeface="Al Bayan Plain" charset="0"/>
              <a:cs typeface="Al Bayan Plain" charset="0"/>
              <a:sym typeface="Al Bayan Plain" charset="0"/>
            </a:endParaRPr>
          </a:p>
          <a:p>
            <a:pPr marL="222250" indent="-222250" defTabSz="457200">
              <a:buSzPct val="100000"/>
              <a:buFontTx/>
              <a:buChar char="•"/>
              <a:tabLst>
                <a:tab pos="139700" algn="l"/>
                <a:tab pos="457200" algn="l"/>
              </a:tabLst>
            </a:pPr>
            <a:r>
              <a:rPr lang="en-US" altLang="ru-RU" sz="1800" dirty="0">
                <a:latin typeface="+mj-lt"/>
                <a:ea typeface="Al Bayan Plain" charset="0"/>
                <a:cs typeface="Al Bayan Plain" charset="0"/>
                <a:sym typeface="Al Bayan Plain" charset="0"/>
              </a:rPr>
              <a:t>Improving microcirculation, stimulating the growth of healthy and shiny eyebrows and lashes. </a:t>
            </a:r>
          </a:p>
          <a:p>
            <a:pPr marL="0" indent="0" defTabSz="457200">
              <a:buSzPct val="100000"/>
              <a:buNone/>
              <a:tabLst>
                <a:tab pos="139700" algn="l"/>
                <a:tab pos="457200" algn="l"/>
              </a:tabLst>
            </a:pPr>
            <a:endParaRPr lang="ru-RU" altLang="ru-RU" sz="1800" dirty="0">
              <a:latin typeface="+mj-lt"/>
              <a:ea typeface="Al Bayan Plain" charset="0"/>
              <a:cs typeface="Al Bayan Plain" charset="0"/>
              <a:sym typeface="Al Bayan Plain" charset="0"/>
            </a:endParaRPr>
          </a:p>
          <a:p>
            <a:pPr marL="0" indent="0" defTabSz="457200">
              <a:buSzPct val="130000"/>
              <a:buNone/>
              <a:tabLst>
                <a:tab pos="139700" algn="l"/>
                <a:tab pos="457200" algn="l"/>
              </a:tabLst>
            </a:pPr>
            <a:r>
              <a:rPr lang="en-US" altLang="ru-RU" sz="1800" b="1" dirty="0">
                <a:solidFill>
                  <a:srgbClr val="FF0080"/>
                </a:solidFill>
                <a:latin typeface="+mj-lt"/>
                <a:ea typeface="Al Bayan Plain" charset="0"/>
                <a:cs typeface="Al Bayan Plain" charset="0"/>
                <a:sym typeface="Al Bayan Plain" charset="0"/>
              </a:rPr>
              <a:t>Active ingredients</a:t>
            </a:r>
            <a:r>
              <a:rPr lang="ru-RU" altLang="ru-RU" sz="1800" b="1" dirty="0">
                <a:solidFill>
                  <a:srgbClr val="FF0080"/>
                </a:solidFill>
                <a:latin typeface="+mj-lt"/>
                <a:ea typeface="Al Bayan Plain" charset="0"/>
                <a:cs typeface="Al Bayan Plain" charset="0"/>
                <a:sym typeface="Al Bayan Plain" charset="0"/>
              </a:rPr>
              <a:t>: </a:t>
            </a:r>
            <a:r>
              <a:rPr lang="ru-RU" altLang="ru-RU" sz="1800" dirty="0">
                <a:latin typeface="+mj-lt"/>
                <a:ea typeface="Al Bayan Plain" charset="0"/>
                <a:cs typeface="Al Bayan Plain" charset="0"/>
                <a:sym typeface="Al Bayan Plain" charset="0"/>
              </a:rPr>
              <a:t>XEP-018, </a:t>
            </a:r>
            <a:r>
              <a:rPr lang="ru-RU" altLang="ru-RU" sz="1800" dirty="0" err="1">
                <a:latin typeface="+mj-lt"/>
                <a:ea typeface="Al Bayan Plain" charset="0"/>
                <a:cs typeface="Al Bayan Plain" charset="0"/>
                <a:sym typeface="Al Bayan Plain" charset="0"/>
              </a:rPr>
              <a:t>Neurophroline</a:t>
            </a:r>
            <a:r>
              <a:rPr lang="ru-RU" altLang="ru-RU" sz="1800" dirty="0">
                <a:latin typeface="+mj-lt"/>
                <a:ea typeface="Al Bayan Plain" charset="0"/>
                <a:cs typeface="Al Bayan Plain" charset="0"/>
                <a:sym typeface="Al Bayan Plain" charset="0"/>
              </a:rPr>
              <a:t>, </a:t>
            </a:r>
            <a:r>
              <a:rPr lang="ru-RU" altLang="ru-RU" sz="1800" dirty="0" err="1">
                <a:latin typeface="+mj-lt"/>
                <a:ea typeface="Al Bayan Plain" charset="0"/>
                <a:cs typeface="Al Bayan Plain" charset="0"/>
                <a:sym typeface="Al Bayan Plain" charset="0"/>
              </a:rPr>
              <a:t>Mariliance</a:t>
            </a:r>
            <a:r>
              <a:rPr lang="ru-RU" altLang="ru-RU" sz="1800" dirty="0">
                <a:latin typeface="+mj-lt"/>
                <a:ea typeface="Al Bayan Plain" charset="0"/>
                <a:cs typeface="Al Bayan Plain" charset="0"/>
                <a:sym typeface="Al Bayan Plain" charset="0"/>
              </a:rPr>
              <a:t>, </a:t>
            </a:r>
            <a:r>
              <a:rPr lang="ru-RU" altLang="ru-RU" sz="1800" dirty="0" err="1">
                <a:latin typeface="+mj-lt"/>
                <a:ea typeface="Al Bayan Plain" charset="0"/>
                <a:cs typeface="Al Bayan Plain" charset="0"/>
                <a:sym typeface="Al Bayan Plain" charset="0"/>
              </a:rPr>
              <a:t>Redensyl</a:t>
            </a:r>
            <a:r>
              <a:rPr lang="ru-RU" altLang="ru-RU" sz="1800" dirty="0">
                <a:latin typeface="+mj-lt"/>
                <a:ea typeface="Al Bayan Plain" charset="0"/>
                <a:cs typeface="Al Bayan Plain" charset="0"/>
                <a:sym typeface="Al Bayan Plain" charset="0"/>
              </a:rPr>
              <a:t>, </a:t>
            </a:r>
            <a:r>
              <a:rPr lang="ru-RU" altLang="ru-RU" sz="1800" dirty="0" err="1">
                <a:latin typeface="+mj-lt"/>
                <a:ea typeface="Al Bayan Plain" charset="0"/>
                <a:cs typeface="Al Bayan Plain" charset="0"/>
                <a:sym typeface="Al Bayan Plain" charset="0"/>
              </a:rPr>
              <a:t>Procapil</a:t>
            </a:r>
            <a:r>
              <a:rPr lang="ru-RU" altLang="ru-RU" sz="1800" dirty="0">
                <a:latin typeface="+mj-lt"/>
                <a:ea typeface="Al Bayan Plain" charset="0"/>
                <a:cs typeface="Al Bayan Plain" charset="0"/>
                <a:sym typeface="Al Bayan Plain" charset="0"/>
              </a:rPr>
              <a:t>. </a:t>
            </a:r>
            <a:endParaRPr lang="ru-RU" altLang="ru-RU" sz="1800" b="1" dirty="0">
              <a:latin typeface="+mj-lt"/>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Группа 9"/>
          <p:cNvGrpSpPr/>
          <p:nvPr/>
        </p:nvGrpSpPr>
        <p:grpSpPr>
          <a:xfrm>
            <a:off x="445785" y="453393"/>
            <a:ext cx="8836762" cy="1544670"/>
            <a:chOff x="445785" y="453393"/>
            <a:chExt cx="8836762" cy="1544670"/>
          </a:xfrm>
        </p:grpSpPr>
        <p:sp>
          <p:nvSpPr>
            <p:cNvPr id="4" name="object 2"/>
            <p:cNvSpPr txBox="1">
              <a:spLocks/>
            </p:cNvSpPr>
            <p:nvPr/>
          </p:nvSpPr>
          <p:spPr>
            <a:xfrm>
              <a:off x="518496" y="1155829"/>
              <a:ext cx="7988194" cy="459100"/>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63513" indent="-163513" algn="l" defTabSz="457200">
                <a:lnSpc>
                  <a:spcPts val="3000"/>
                </a:lnSpc>
                <a:tabLst>
                  <a:tab pos="139700" algn="l"/>
                  <a:tab pos="457200" algn="l"/>
                </a:tabLst>
              </a:pPr>
              <a:r>
                <a:rPr lang="en-US" altLang="ru-RU" sz="2800" dirty="0">
                  <a:latin typeface="+mn-lt"/>
                  <a:ea typeface="Al Bayan Plain" charset="0"/>
                  <a:cs typeface="Al Bayan Plain" charset="0"/>
                  <a:sym typeface="Al Bayan Plain" charset="0"/>
                </a:rPr>
                <a:t>LASH &amp; BROW BOOSTER </a:t>
              </a:r>
              <a:r>
                <a:rPr lang="en-US" altLang="ru-RU" sz="2800" b="1" dirty="0">
                  <a:latin typeface="+mn-lt"/>
                  <a:ea typeface="Al Bayan Plain" charset="0"/>
                  <a:cs typeface="Al Bayan Plain" charset="0"/>
                  <a:sym typeface="Al Bayan Plain" charset="0"/>
                </a:rPr>
                <a:t>LARIX AND TEA PLANT</a:t>
              </a:r>
              <a:endParaRPr lang="ru-RU" altLang="ru-RU" sz="2800" b="1" dirty="0">
                <a:latin typeface="+mn-lt"/>
                <a:ea typeface="Al Bayan Plain" charset="0"/>
                <a:cs typeface="Al Bayan Plain" charset="0"/>
                <a:sym typeface="Al Bayan Plain" charset="0"/>
              </a:endParaRPr>
            </a:p>
          </p:txBody>
        </p:sp>
        <p:sp>
          <p:nvSpPr>
            <p:cNvPr id="9" name="Прямоугольник 8"/>
            <p:cNvSpPr/>
            <p:nvPr/>
          </p:nvSpPr>
          <p:spPr>
            <a:xfrm>
              <a:off x="445785" y="453393"/>
              <a:ext cx="8836762" cy="477054"/>
            </a:xfrm>
            <a:prstGeom prst="rect">
              <a:avLst/>
            </a:prstGeom>
          </p:spPr>
          <p:txBody>
            <a:bodyPr wrap="square">
              <a:spAutoFit/>
            </a:bodyPr>
            <a:lstStyle/>
            <a:p>
              <a:pPr marL="163513" indent="-163513" defTabSz="457200">
                <a:lnSpc>
                  <a:spcPts val="3000"/>
                </a:lnSpc>
                <a:tabLst>
                  <a:tab pos="139700" algn="l"/>
                  <a:tab pos="457200" algn="l"/>
                </a:tabLst>
              </a:pPr>
              <a:r>
                <a:rPr lang="en-US" altLang="ru-RU" sz="2800" dirty="0">
                  <a:solidFill>
                    <a:srgbClr val="FF0080"/>
                  </a:solidFill>
                  <a:ea typeface="Al Bayan Plain" charset="0"/>
                  <a:cs typeface="Al Bayan Plain" charset="0"/>
                  <a:sym typeface="Al Bayan Plain" charset="0"/>
                </a:rPr>
                <a:t>Eyebrows and lashes growth</a:t>
              </a:r>
              <a:endParaRPr lang="ru-RU" altLang="ru-RU" sz="2800" dirty="0">
                <a:solidFill>
                  <a:srgbClr val="FF0080"/>
                </a:solidFill>
                <a:ea typeface="Al Bayan Plain" charset="0"/>
                <a:cs typeface="Al Bayan Plain" charset="0"/>
                <a:sym typeface="Al Bayan Plain" charset="0"/>
              </a:endParaRPr>
            </a:p>
          </p:txBody>
        </p:sp>
        <p:sp>
          <p:nvSpPr>
            <p:cNvPr id="2" name="Прямоугольник 1"/>
            <p:cNvSpPr/>
            <p:nvPr/>
          </p:nvSpPr>
          <p:spPr>
            <a:xfrm>
              <a:off x="445785" y="1549479"/>
              <a:ext cx="4914422" cy="448584"/>
            </a:xfrm>
            <a:prstGeom prst="rect">
              <a:avLst/>
            </a:prstGeom>
          </p:spPr>
          <p:txBody>
            <a:bodyPr wrap="none">
              <a:spAutoFit/>
            </a:bodyPr>
            <a:lstStyle/>
            <a:p>
              <a:pPr defTabSz="457200">
                <a:lnSpc>
                  <a:spcPts val="3000"/>
                </a:lnSpc>
                <a:tabLst>
                  <a:tab pos="139700" algn="l"/>
                  <a:tab pos="457200" algn="l"/>
                </a:tabLst>
              </a:pPr>
              <a:r>
                <a:rPr lang="en-US" altLang="ru-RU" sz="2000" i="1" dirty="0">
                  <a:solidFill>
                    <a:srgbClr val="6F6F6E"/>
                  </a:solidFill>
                  <a:ea typeface="Al Bayan Plain" charset="0"/>
                  <a:cs typeface="Al Bayan Plain" charset="0"/>
                  <a:sym typeface="Al Bayan Plain" charset="0"/>
                </a:rPr>
                <a:t>Activating the growth of eyebrows and lashes</a:t>
              </a:r>
              <a:endParaRPr lang="ru-RU" altLang="ru-RU" sz="2000" i="1" dirty="0">
                <a:solidFill>
                  <a:srgbClr val="6F6F6E"/>
                </a:solidFill>
                <a:ea typeface="Al Bayan Plain" charset="0"/>
                <a:cs typeface="Al Bayan Plain" charset="0"/>
                <a:sym typeface="Al Bayan Plain" charset="0"/>
              </a:endParaRPr>
            </a:p>
          </p:txBody>
        </p:sp>
      </p:grpSp>
      <p:sp>
        <p:nvSpPr>
          <p:cNvPr id="17" name="TextBox 16"/>
          <p:cNvSpPr txBox="1"/>
          <p:nvPr/>
        </p:nvSpPr>
        <p:spPr>
          <a:xfrm>
            <a:off x="445785" y="5867637"/>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357" y="1991267"/>
            <a:ext cx="2743204" cy="51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Изображение 3" descr="Безымянный-4.png">
            <a:extLst>
              <a:ext uri="{FF2B5EF4-FFF2-40B4-BE49-F238E27FC236}">
                <a16:creationId xmlns:a16="http://schemas.microsoft.com/office/drawing/2014/main" id="{C5F14E61-B184-4D3E-A7A1-32448840B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1929391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p:cNvSpPr>
          <p:nvPr/>
        </p:nvSpPr>
        <p:spPr>
          <a:xfrm>
            <a:off x="554273" y="1464288"/>
            <a:ext cx="3397795" cy="1693284"/>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defTabSz="457200">
              <a:buSzPct val="100000"/>
              <a:buNone/>
              <a:tabLst>
                <a:tab pos="139700" algn="l"/>
                <a:tab pos="457200" algn="l"/>
              </a:tabLst>
            </a:pPr>
            <a:r>
              <a:rPr lang="en-US" sz="1800" dirty="0"/>
              <a:t>Apply a few drops to cleansed skin before serum, cream or mask. Or mix 2-3 drops with any skincare product n your palm and apply as usual.</a:t>
            </a:r>
            <a:endParaRPr lang="ru-RU" sz="1800" dirty="0"/>
          </a:p>
          <a:p>
            <a:pPr marL="0" indent="0" defTabSz="457200">
              <a:buSzPct val="100000"/>
              <a:buNone/>
              <a:tabLst>
                <a:tab pos="139700" algn="l"/>
                <a:tab pos="457200" algn="l"/>
              </a:tabLst>
            </a:pPr>
            <a:endParaRPr lang="ru-RU" altLang="ru-RU" sz="1600" b="1" dirty="0">
              <a:latin typeface="+mj-lt"/>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45785" y="896431"/>
            <a:ext cx="3056832" cy="462114"/>
          </a:xfrm>
          <a:prstGeom prst="rect">
            <a:avLst/>
          </a:prstGeom>
        </p:spPr>
        <p:txBody>
          <a:bodyPr wrap="square">
            <a:spAutoFit/>
          </a:bodyPr>
          <a:lstStyle/>
          <a:p>
            <a:pPr marL="163513" indent="-163513" algn="ctr" defTabSz="457200">
              <a:lnSpc>
                <a:spcPts val="3000"/>
              </a:lnSpc>
              <a:tabLst>
                <a:tab pos="139700" algn="l"/>
                <a:tab pos="457200" algn="l"/>
              </a:tabLst>
            </a:pPr>
            <a:r>
              <a:rPr lang="en-US" altLang="ru-RU" sz="2400" dirty="0">
                <a:solidFill>
                  <a:srgbClr val="FF0080"/>
                </a:solidFill>
                <a:ea typeface="Al Bayan Plain" charset="0"/>
                <a:cs typeface="Al Bayan Plain" charset="0"/>
                <a:sym typeface="Al Bayan Plain" charset="0"/>
              </a:rPr>
              <a:t>User instructions</a:t>
            </a:r>
          </a:p>
        </p:txBody>
      </p:sp>
      <p:sp>
        <p:nvSpPr>
          <p:cNvPr id="16" name="object 4"/>
          <p:cNvSpPr txBox="1"/>
          <p:nvPr/>
        </p:nvSpPr>
        <p:spPr>
          <a:xfrm>
            <a:off x="5344319" y="1424086"/>
            <a:ext cx="4544669" cy="1502976"/>
          </a:xfrm>
          <a:prstGeom prst="rect">
            <a:avLst/>
          </a:prstGeom>
        </p:spPr>
        <p:txBody>
          <a:bodyPr vert="horz" wrap="square" lIns="0" tIns="12700" rIns="0" bIns="0" rtlCol="0">
            <a:spAutoFit/>
          </a:bodyPr>
          <a:lstStyle/>
          <a:p>
            <a:pPr marL="12700">
              <a:lnSpc>
                <a:spcPct val="100000"/>
              </a:lnSpc>
              <a:spcBef>
                <a:spcPts val="100"/>
              </a:spcBef>
            </a:pPr>
            <a:r>
              <a:rPr lang="en-US" sz="1600" dirty="0">
                <a:solidFill>
                  <a:srgbClr val="1D1D1B"/>
                </a:solidFill>
                <a:latin typeface="+mj-lt"/>
                <a:cs typeface="BlissPro-Light"/>
              </a:rPr>
              <a:t>Volume: </a:t>
            </a:r>
            <a:r>
              <a:rPr lang="en-US" sz="1600" b="1" dirty="0">
                <a:solidFill>
                  <a:srgbClr val="1D1D1B"/>
                </a:solidFill>
                <a:latin typeface="+mj-lt"/>
                <a:cs typeface="BlissPro-Light"/>
              </a:rPr>
              <a:t>20ml</a:t>
            </a:r>
          </a:p>
          <a:p>
            <a:pPr marL="12700">
              <a:lnSpc>
                <a:spcPct val="100000"/>
              </a:lnSpc>
              <a:spcBef>
                <a:spcPts val="100"/>
              </a:spcBef>
            </a:pPr>
            <a:r>
              <a:rPr lang="en-US" sz="1600" dirty="0">
                <a:solidFill>
                  <a:srgbClr val="1D1D1B"/>
                </a:solidFill>
                <a:latin typeface="+mj-lt"/>
                <a:cs typeface="BlissPro-Light"/>
              </a:rPr>
              <a:t>Pieces in carton</a:t>
            </a:r>
            <a:r>
              <a:rPr sz="1600" dirty="0">
                <a:solidFill>
                  <a:srgbClr val="1D1D1B"/>
                </a:solidFill>
                <a:latin typeface="+mj-lt"/>
                <a:cs typeface="BlissPro-Light"/>
              </a:rPr>
              <a:t>: </a:t>
            </a:r>
            <a:r>
              <a:rPr lang="en-US" sz="1600" b="1" dirty="0">
                <a:solidFill>
                  <a:srgbClr val="1D1D1B"/>
                </a:solidFill>
                <a:latin typeface="+mj-lt"/>
                <a:cs typeface="BlissPro-Light"/>
              </a:rPr>
              <a:t>21</a:t>
            </a:r>
            <a:r>
              <a:rPr sz="1600" b="1" spc="-110" dirty="0">
                <a:solidFill>
                  <a:srgbClr val="1D1D1B"/>
                </a:solidFill>
                <a:latin typeface="+mj-lt"/>
                <a:cs typeface="BlissPro-Medium"/>
              </a:rPr>
              <a:t> </a:t>
            </a:r>
            <a:endParaRPr sz="1600" b="1" dirty="0">
              <a:latin typeface="+mj-lt"/>
              <a:cs typeface="BlissPro-Medium"/>
            </a:endParaRPr>
          </a:p>
          <a:p>
            <a:pPr marL="12700" marR="5080">
              <a:lnSpc>
                <a:spcPct val="100000"/>
              </a:lnSpc>
            </a:pPr>
            <a:r>
              <a:rPr lang="en-US" sz="1600" dirty="0">
                <a:solidFill>
                  <a:srgbClr val="1D1D1B"/>
                </a:solidFill>
                <a:latin typeface="+mj-lt"/>
                <a:cs typeface="BlissPro-Light"/>
              </a:rPr>
              <a:t>Made in</a:t>
            </a:r>
            <a:r>
              <a:rPr sz="1600" dirty="0">
                <a:solidFill>
                  <a:srgbClr val="1D1D1B"/>
                </a:solidFill>
                <a:latin typeface="+mj-lt"/>
                <a:cs typeface="BlissPro-Light"/>
              </a:rPr>
              <a:t>:</a:t>
            </a:r>
            <a:r>
              <a:rPr sz="1600" spc="-100" dirty="0">
                <a:solidFill>
                  <a:srgbClr val="1D1D1B"/>
                </a:solidFill>
                <a:latin typeface="+mj-lt"/>
                <a:cs typeface="BlissPro-Light"/>
              </a:rPr>
              <a:t> </a:t>
            </a:r>
            <a:r>
              <a:rPr lang="en-US" sz="1600" b="1" spc="-100" dirty="0">
                <a:solidFill>
                  <a:srgbClr val="1D1D1B"/>
                </a:solidFill>
                <a:latin typeface="+mj-lt"/>
                <a:cs typeface="BlissPro-Light"/>
              </a:rPr>
              <a:t> Russia</a:t>
            </a:r>
            <a:r>
              <a:rPr sz="1600" dirty="0">
                <a:solidFill>
                  <a:srgbClr val="1D1D1B"/>
                </a:solidFill>
                <a:latin typeface="+mj-lt"/>
                <a:cs typeface="BlissPro-Medium"/>
              </a:rPr>
              <a:t> </a:t>
            </a:r>
            <a:endParaRPr lang="en-US" sz="1600" dirty="0">
              <a:solidFill>
                <a:srgbClr val="1D1D1B"/>
              </a:solidFill>
              <a:latin typeface="+mj-lt"/>
              <a:cs typeface="BlissPro-Medium"/>
            </a:endParaRPr>
          </a:p>
          <a:p>
            <a:pPr marL="12700" marR="5080">
              <a:lnSpc>
                <a:spcPct val="100000"/>
              </a:lnSpc>
            </a:pPr>
            <a:r>
              <a:rPr lang="en-US" sz="1600" dirty="0">
                <a:solidFill>
                  <a:srgbClr val="1D1D1B"/>
                </a:solidFill>
                <a:latin typeface="+mj-lt"/>
                <a:cs typeface="BlissPro-Light"/>
              </a:rPr>
              <a:t>Shelf life</a:t>
            </a:r>
            <a:r>
              <a:rPr sz="1600" dirty="0">
                <a:solidFill>
                  <a:srgbClr val="1D1D1B"/>
                </a:solidFill>
                <a:latin typeface="+mj-lt"/>
                <a:cs typeface="BlissPro-Light"/>
              </a:rPr>
              <a:t>: </a:t>
            </a:r>
            <a:r>
              <a:rPr sz="1600" b="1" dirty="0">
                <a:solidFill>
                  <a:srgbClr val="1D1D1B"/>
                </a:solidFill>
                <a:latin typeface="+mj-lt"/>
                <a:cs typeface="BlissPro-Medium"/>
              </a:rPr>
              <a:t>36</a:t>
            </a:r>
            <a:r>
              <a:rPr sz="1600" b="1" spc="-100" dirty="0">
                <a:solidFill>
                  <a:srgbClr val="1D1D1B"/>
                </a:solidFill>
                <a:latin typeface="+mj-lt"/>
                <a:cs typeface="BlissPro-Medium"/>
              </a:rPr>
              <a:t> </a:t>
            </a:r>
            <a:r>
              <a:rPr lang="en-US" sz="1600" b="1" spc="-100" dirty="0">
                <a:solidFill>
                  <a:srgbClr val="1D1D1B"/>
                </a:solidFill>
                <a:latin typeface="+mj-lt"/>
                <a:cs typeface="BlissPro-Medium"/>
              </a:rPr>
              <a:t>months</a:t>
            </a:r>
          </a:p>
          <a:p>
            <a:pPr marL="12700" marR="5080">
              <a:lnSpc>
                <a:spcPct val="100000"/>
              </a:lnSpc>
            </a:pPr>
            <a:r>
              <a:rPr lang="en-US" sz="1600" spc="-100" dirty="0">
                <a:solidFill>
                  <a:srgbClr val="1D1D1B"/>
                </a:solidFill>
                <a:latin typeface="+mj-lt"/>
                <a:cs typeface="BlissPro-Medium"/>
              </a:rPr>
              <a:t>Full carton weight: </a:t>
            </a:r>
            <a:r>
              <a:rPr lang="en-US" sz="1600" b="1" spc="-100" dirty="0">
                <a:solidFill>
                  <a:srgbClr val="1D1D1B"/>
                </a:solidFill>
                <a:latin typeface="+mj-lt"/>
                <a:cs typeface="BlissPro-Medium"/>
              </a:rPr>
              <a:t>2,3 kg</a:t>
            </a:r>
          </a:p>
          <a:p>
            <a:pPr marL="12700" marR="5080">
              <a:lnSpc>
                <a:spcPct val="100000"/>
              </a:lnSpc>
            </a:pPr>
            <a:r>
              <a:rPr lang="en-US" sz="1600" spc="-100" dirty="0">
                <a:solidFill>
                  <a:srgbClr val="1D1D1B"/>
                </a:solidFill>
                <a:latin typeface="+mj-lt"/>
                <a:cs typeface="BlissPro-Medium"/>
              </a:rPr>
              <a:t>Full carton size:  </a:t>
            </a:r>
            <a:r>
              <a:rPr lang="en-US" sz="1600" b="1" spc="-100" dirty="0">
                <a:solidFill>
                  <a:srgbClr val="1D1D1B"/>
                </a:solidFill>
                <a:latin typeface="+mj-lt"/>
                <a:cs typeface="BlissPro-Medium"/>
              </a:rPr>
              <a:t>36*21*21 cm</a:t>
            </a:r>
            <a:endParaRPr sz="1600" b="1" dirty="0">
              <a:latin typeface="+mj-lt"/>
              <a:cs typeface="BlissPro-Medium"/>
            </a:endParaRPr>
          </a:p>
        </p:txBody>
      </p:sp>
      <p:sp>
        <p:nvSpPr>
          <p:cNvPr id="13" name="Прямоугольник 12">
            <a:extLst>
              <a:ext uri="{FF2B5EF4-FFF2-40B4-BE49-F238E27FC236}">
                <a16:creationId xmlns:a16="http://schemas.microsoft.com/office/drawing/2014/main" id="{CFC8F335-2886-4E2E-AA61-638F89ACBD07}"/>
              </a:ext>
            </a:extLst>
          </p:cNvPr>
          <p:cNvSpPr/>
          <p:nvPr/>
        </p:nvSpPr>
        <p:spPr>
          <a:xfrm>
            <a:off x="5344319" y="896431"/>
            <a:ext cx="3056832" cy="462114"/>
          </a:xfrm>
          <a:prstGeom prst="rect">
            <a:avLst/>
          </a:prstGeom>
        </p:spPr>
        <p:txBody>
          <a:bodyPr wrap="square">
            <a:spAutoFit/>
          </a:bodyPr>
          <a:lstStyle/>
          <a:p>
            <a:pPr marL="163513" indent="-163513" algn="ctr" defTabSz="457200">
              <a:lnSpc>
                <a:spcPts val="3000"/>
              </a:lnSpc>
              <a:tabLst>
                <a:tab pos="139700" algn="l"/>
                <a:tab pos="457200" algn="l"/>
              </a:tabLst>
            </a:pPr>
            <a:r>
              <a:rPr lang="en-US" altLang="ru-RU" sz="2000" dirty="0">
                <a:solidFill>
                  <a:srgbClr val="FF0080"/>
                </a:solidFill>
                <a:ea typeface="Al Bayan Plain" charset="0"/>
                <a:cs typeface="Al Bayan Plain" charset="0"/>
                <a:sym typeface="Al Bayan Plain" charset="0"/>
              </a:rPr>
              <a:t>Logistics information</a:t>
            </a:r>
            <a:endParaRPr lang="ru-RU" altLang="ru-RU" sz="2000" dirty="0">
              <a:solidFill>
                <a:srgbClr val="FF0080"/>
              </a:solidFill>
              <a:ea typeface="Al Bayan Plain" charset="0"/>
              <a:cs typeface="Al Bayan Plain" charset="0"/>
              <a:sym typeface="Al Bayan Plain" charset="0"/>
            </a:endParaRPr>
          </a:p>
        </p:txBody>
      </p:sp>
      <p:pic>
        <p:nvPicPr>
          <p:cNvPr id="2" name="Рисунок 1">
            <a:extLst>
              <a:ext uri="{FF2B5EF4-FFF2-40B4-BE49-F238E27FC236}">
                <a16:creationId xmlns:a16="http://schemas.microsoft.com/office/drawing/2014/main" id="{D166AB43-86E7-4914-9599-E54907424284}"/>
              </a:ext>
            </a:extLst>
          </p:cNvPr>
          <p:cNvPicPr>
            <a:picLocks noChangeAspect="1"/>
          </p:cNvPicPr>
          <p:nvPr/>
        </p:nvPicPr>
        <p:blipFill>
          <a:blip r:embed="rId3"/>
          <a:stretch>
            <a:fillRect/>
          </a:stretch>
        </p:blipFill>
        <p:spPr>
          <a:xfrm>
            <a:off x="242122" y="6539947"/>
            <a:ext cx="1075234" cy="768025"/>
          </a:xfrm>
          <a:prstGeom prst="rect">
            <a:avLst/>
          </a:prstGeom>
          <a:solidFill>
            <a:schemeClr val="bg1"/>
          </a:solidFill>
        </p:spPr>
      </p:pic>
      <p:pic>
        <p:nvPicPr>
          <p:cNvPr id="3" name="Рисунок 2">
            <a:extLst>
              <a:ext uri="{FF2B5EF4-FFF2-40B4-BE49-F238E27FC236}">
                <a16:creationId xmlns:a16="http://schemas.microsoft.com/office/drawing/2014/main" id="{F3F60BD6-8FA8-4400-9BE2-F965ECB9840F}"/>
              </a:ext>
            </a:extLst>
          </p:cNvPr>
          <p:cNvPicPr>
            <a:picLocks noChangeAspect="1"/>
          </p:cNvPicPr>
          <p:nvPr/>
        </p:nvPicPr>
        <p:blipFill>
          <a:blip r:embed="rId4"/>
          <a:stretch>
            <a:fillRect/>
          </a:stretch>
        </p:blipFill>
        <p:spPr>
          <a:xfrm>
            <a:off x="445785" y="3448624"/>
            <a:ext cx="9753600" cy="2857500"/>
          </a:xfrm>
          <a:prstGeom prst="rect">
            <a:avLst/>
          </a:prstGeom>
        </p:spPr>
      </p:pic>
    </p:spTree>
    <p:extLst>
      <p:ext uri="{BB962C8B-B14F-4D97-AF65-F5344CB8AC3E}">
        <p14:creationId xmlns:p14="http://schemas.microsoft.com/office/powerpoint/2010/main" val="3969049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p:nvPr/>
        </p:nvSpPr>
        <p:spPr>
          <a:xfrm>
            <a:off x="4641668" y="5440178"/>
            <a:ext cx="1408601" cy="241194"/>
          </a:xfrm>
          <a:prstGeom prst="rect">
            <a:avLst/>
          </a:prstGeom>
        </p:spPr>
        <p:txBody>
          <a:bodyPr vert="horz" wrap="square" lIns="0" tIns="12700" rIns="0" bIns="0" rtlCol="0">
            <a:spAutoFit/>
          </a:bodyPr>
          <a:lstStyle/>
          <a:p>
            <a:pPr marL="12700" marR="5080" indent="38735" algn="ctr">
              <a:lnSpc>
                <a:spcPct val="107200"/>
              </a:lnSpc>
              <a:spcBef>
                <a:spcPts val="100"/>
              </a:spcBef>
            </a:pPr>
            <a:r>
              <a:rPr sz="1400" dirty="0">
                <a:solidFill>
                  <a:srgbClr val="1A1B1F"/>
                </a:solidFill>
                <a:latin typeface="+mj-lt"/>
                <a:cs typeface="BlissPro-Light"/>
              </a:rPr>
              <a:t>teana-team.ru</a:t>
            </a:r>
            <a:endParaRPr sz="1400" dirty="0">
              <a:latin typeface="+mj-lt"/>
              <a:cs typeface="BlissPro-Light"/>
            </a:endParaRPr>
          </a:p>
        </p:txBody>
      </p:sp>
      <p:sp>
        <p:nvSpPr>
          <p:cNvPr id="9" name="object 3"/>
          <p:cNvSpPr txBox="1"/>
          <p:nvPr/>
        </p:nvSpPr>
        <p:spPr>
          <a:xfrm>
            <a:off x="2679855" y="5325975"/>
            <a:ext cx="1330960" cy="483234"/>
          </a:xfrm>
          <a:prstGeom prst="rect">
            <a:avLst/>
          </a:prstGeom>
        </p:spPr>
        <p:txBody>
          <a:bodyPr vert="horz" wrap="square" lIns="0" tIns="27940" rIns="0" bIns="0" rtlCol="0">
            <a:spAutoFit/>
          </a:bodyPr>
          <a:lstStyle/>
          <a:p>
            <a:pPr marL="12700" algn="ctr">
              <a:lnSpc>
                <a:spcPct val="100000"/>
              </a:lnSpc>
              <a:spcBef>
                <a:spcPts val="220"/>
              </a:spcBef>
            </a:pPr>
            <a:r>
              <a:rPr sz="1400" dirty="0">
                <a:solidFill>
                  <a:srgbClr val="1A1B1F"/>
                </a:solidFill>
                <a:latin typeface="+mj-lt"/>
                <a:cs typeface="BlissPro-Light"/>
              </a:rPr>
              <a:t>+7 495</a:t>
            </a:r>
            <a:r>
              <a:rPr sz="1400" spc="-100" dirty="0">
                <a:solidFill>
                  <a:srgbClr val="1A1B1F"/>
                </a:solidFill>
                <a:latin typeface="+mj-lt"/>
                <a:cs typeface="BlissPro-Light"/>
              </a:rPr>
              <a:t> </a:t>
            </a:r>
            <a:r>
              <a:rPr sz="1400" dirty="0">
                <a:solidFill>
                  <a:srgbClr val="1A1B1F"/>
                </a:solidFill>
                <a:latin typeface="+mj-lt"/>
                <a:cs typeface="BlissPro-Light"/>
              </a:rPr>
              <a:t>150-03-63</a:t>
            </a:r>
            <a:endParaRPr sz="1400" dirty="0">
              <a:latin typeface="+mj-lt"/>
              <a:cs typeface="BlissPro-Light"/>
            </a:endParaRPr>
          </a:p>
          <a:p>
            <a:pPr marL="13970" algn="ctr">
              <a:lnSpc>
                <a:spcPct val="100000"/>
              </a:lnSpc>
              <a:spcBef>
                <a:spcPts val="120"/>
              </a:spcBef>
            </a:pPr>
            <a:r>
              <a:rPr sz="1400" dirty="0">
                <a:solidFill>
                  <a:srgbClr val="1A1B1F"/>
                </a:solidFill>
                <a:latin typeface="+mj-lt"/>
                <a:cs typeface="BlissPro-Light"/>
              </a:rPr>
              <a:t>+8 800</a:t>
            </a:r>
            <a:r>
              <a:rPr sz="1400" spc="-100" dirty="0">
                <a:solidFill>
                  <a:srgbClr val="1A1B1F"/>
                </a:solidFill>
                <a:latin typeface="+mj-lt"/>
                <a:cs typeface="BlissPro-Light"/>
              </a:rPr>
              <a:t> </a:t>
            </a:r>
            <a:r>
              <a:rPr sz="1400" dirty="0">
                <a:solidFill>
                  <a:srgbClr val="1A1B1F"/>
                </a:solidFill>
                <a:latin typeface="+mj-lt"/>
                <a:cs typeface="BlissPro-Light"/>
              </a:rPr>
              <a:t>775-36-91</a:t>
            </a:r>
            <a:endParaRPr sz="1400" dirty="0">
              <a:latin typeface="+mj-lt"/>
              <a:cs typeface="BlissPro-Light"/>
            </a:endParaRPr>
          </a:p>
        </p:txBody>
      </p:sp>
      <p:sp>
        <p:nvSpPr>
          <p:cNvPr id="10" name="object 4"/>
          <p:cNvSpPr txBox="1"/>
          <p:nvPr/>
        </p:nvSpPr>
        <p:spPr>
          <a:xfrm>
            <a:off x="6574742" y="5325975"/>
            <a:ext cx="1839882" cy="472150"/>
          </a:xfrm>
          <a:prstGeom prst="rect">
            <a:avLst/>
          </a:prstGeom>
        </p:spPr>
        <p:txBody>
          <a:bodyPr vert="horz" wrap="square" lIns="0" tIns="12700" rIns="0" bIns="0" rtlCol="0">
            <a:spAutoFit/>
          </a:bodyPr>
          <a:lstStyle/>
          <a:p>
            <a:pPr marL="12700" marR="5080" indent="15875" algn="ctr">
              <a:lnSpc>
                <a:spcPct val="107200"/>
              </a:lnSpc>
              <a:spcBef>
                <a:spcPts val="100"/>
              </a:spcBef>
            </a:pPr>
            <a:r>
              <a:rPr sz="1400" dirty="0">
                <a:solidFill>
                  <a:srgbClr val="1A1B1F"/>
                </a:solidFill>
                <a:latin typeface="+mj-lt"/>
                <a:cs typeface="BlissPro-Light"/>
                <a:hlinkClick r:id="rId2"/>
              </a:rPr>
              <a:t>sales@teana-labs.ru </a:t>
            </a:r>
            <a:r>
              <a:rPr sz="1400" dirty="0">
                <a:solidFill>
                  <a:srgbClr val="1A1B1F"/>
                </a:solidFill>
                <a:latin typeface="+mj-lt"/>
                <a:cs typeface="BlissPro-Light"/>
                <a:hlinkClick r:id="rId3"/>
              </a:rPr>
              <a:t>salon@teana-l</a:t>
            </a:r>
            <a:r>
              <a:rPr sz="1400" spc="65" dirty="0">
                <a:solidFill>
                  <a:srgbClr val="1A1B1F"/>
                </a:solidFill>
                <a:latin typeface="+mj-lt"/>
                <a:cs typeface="BlissPro-Light"/>
                <a:hlinkClick r:id="rId3"/>
              </a:rPr>
              <a:t>a</a:t>
            </a:r>
            <a:r>
              <a:rPr sz="1400" dirty="0">
                <a:solidFill>
                  <a:srgbClr val="1A1B1F"/>
                </a:solidFill>
                <a:latin typeface="+mj-lt"/>
                <a:cs typeface="BlissPro-Light"/>
                <a:hlinkClick r:id="rId3"/>
              </a:rPr>
              <a:t>bs.ru</a:t>
            </a:r>
            <a:endParaRPr sz="1400" dirty="0">
              <a:latin typeface="+mj-lt"/>
              <a:cs typeface="BlissPro-Light"/>
            </a:endParaRPr>
          </a:p>
        </p:txBody>
      </p:sp>
      <p:pic>
        <p:nvPicPr>
          <p:cNvPr id="11" name="Изображение 10" descr="Logo_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2727" y="1866707"/>
            <a:ext cx="2090928" cy="954024"/>
          </a:xfrm>
          <a:prstGeom prst="rect">
            <a:avLst/>
          </a:prstGeom>
        </p:spPr>
      </p:pic>
      <p:pic>
        <p:nvPicPr>
          <p:cNvPr id="7" name="Изображение 3" descr="Безымянный-4.png">
            <a:extLst>
              <a:ext uri="{FF2B5EF4-FFF2-40B4-BE49-F238E27FC236}">
                <a16:creationId xmlns:a16="http://schemas.microsoft.com/office/drawing/2014/main" id="{60534D55-0343-4C0D-9541-C1F06E3209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673" y="3119188"/>
            <a:ext cx="2267286" cy="1622932"/>
          </a:xfrm>
          <a:prstGeom prst="rect">
            <a:avLst/>
          </a:prstGeom>
        </p:spPr>
      </p:pic>
    </p:spTree>
    <p:extLst>
      <p:ext uri="{BB962C8B-B14F-4D97-AF65-F5344CB8AC3E}">
        <p14:creationId xmlns:p14="http://schemas.microsoft.com/office/powerpoint/2010/main" val="123546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Прямоугольник 66"/>
          <p:cNvSpPr/>
          <p:nvPr/>
        </p:nvSpPr>
        <p:spPr>
          <a:xfrm>
            <a:off x="513412" y="503888"/>
            <a:ext cx="4631244" cy="415498"/>
          </a:xfrm>
          <a:prstGeom prst="rect">
            <a:avLst/>
          </a:prstGeom>
        </p:spPr>
        <p:txBody>
          <a:bodyPr wrap="square">
            <a:spAutoFit/>
          </a:bodyPr>
          <a:lstStyle/>
          <a:p>
            <a:r>
              <a:rPr lang="en-US" dirty="0">
                <a:solidFill>
                  <a:srgbClr val="92D050"/>
                </a:solidFill>
              </a:rPr>
              <a:t>BOOSTER COMBINATIONS</a:t>
            </a:r>
            <a:endParaRPr lang="ru-RU" sz="1600" kern="1200" dirty="0">
              <a:solidFill>
                <a:srgbClr val="92D050"/>
              </a:solidFill>
            </a:endParaRPr>
          </a:p>
        </p:txBody>
      </p:sp>
      <p:pic>
        <p:nvPicPr>
          <p:cNvPr id="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Прямоугольник 114"/>
          <p:cNvSpPr/>
          <p:nvPr/>
        </p:nvSpPr>
        <p:spPr>
          <a:xfrm>
            <a:off x="2838915" y="1385350"/>
            <a:ext cx="1123439" cy="369332"/>
          </a:xfrm>
          <a:prstGeom prst="rect">
            <a:avLst/>
          </a:prstGeom>
        </p:spPr>
        <p:txBody>
          <a:bodyPr wrap="square">
            <a:spAutoFit/>
          </a:bodyPr>
          <a:lstStyle/>
          <a:p>
            <a:r>
              <a:rPr lang="en-US" sz="1800" kern="1200" dirty="0">
                <a:solidFill>
                  <a:srgbClr val="6F6F6E"/>
                </a:solidFill>
              </a:rPr>
              <a:t>BOOSTER</a:t>
            </a:r>
            <a:endParaRPr lang="ru-RU" sz="1800" kern="1200" dirty="0">
              <a:solidFill>
                <a:srgbClr val="6F6F6E"/>
              </a:solidFill>
            </a:endParaRPr>
          </a:p>
        </p:txBody>
      </p:sp>
      <p:sp>
        <p:nvSpPr>
          <p:cNvPr id="116" name="Прямоугольник 115"/>
          <p:cNvSpPr/>
          <p:nvPr/>
        </p:nvSpPr>
        <p:spPr>
          <a:xfrm>
            <a:off x="2838915" y="2229721"/>
            <a:ext cx="1123439" cy="369332"/>
          </a:xfrm>
          <a:prstGeom prst="rect">
            <a:avLst/>
          </a:prstGeom>
        </p:spPr>
        <p:txBody>
          <a:bodyPr wrap="square">
            <a:spAutoFit/>
          </a:bodyPr>
          <a:lstStyle/>
          <a:p>
            <a:r>
              <a:rPr lang="en-US" sz="1800" dirty="0">
                <a:solidFill>
                  <a:srgbClr val="6F6F6E"/>
                </a:solidFill>
              </a:rPr>
              <a:t>BOOSTER</a:t>
            </a:r>
            <a:endParaRPr lang="ru-RU" sz="1800" dirty="0">
              <a:solidFill>
                <a:srgbClr val="6F6F6E"/>
              </a:solidFill>
            </a:endParaRPr>
          </a:p>
        </p:txBody>
      </p:sp>
      <p:sp>
        <p:nvSpPr>
          <p:cNvPr id="118" name="Прямоугольник 117"/>
          <p:cNvSpPr/>
          <p:nvPr/>
        </p:nvSpPr>
        <p:spPr>
          <a:xfrm>
            <a:off x="5074923" y="2989337"/>
            <a:ext cx="1097545" cy="369332"/>
          </a:xfrm>
          <a:prstGeom prst="rect">
            <a:avLst/>
          </a:prstGeom>
        </p:spPr>
        <p:txBody>
          <a:bodyPr wrap="square">
            <a:spAutoFit/>
          </a:bodyPr>
          <a:lstStyle/>
          <a:p>
            <a:r>
              <a:rPr lang="en-US" sz="1800" kern="1200" dirty="0">
                <a:solidFill>
                  <a:srgbClr val="6F6F6E"/>
                </a:solidFill>
              </a:rPr>
              <a:t>BOOSTER</a:t>
            </a:r>
            <a:endParaRPr lang="ru-RU" sz="1800" kern="1200" dirty="0">
              <a:solidFill>
                <a:srgbClr val="6F6F6E"/>
              </a:solidFill>
            </a:endParaRPr>
          </a:p>
        </p:txBody>
      </p:sp>
      <p:sp>
        <p:nvSpPr>
          <p:cNvPr id="119" name="Прямоугольник 118"/>
          <p:cNvSpPr/>
          <p:nvPr/>
        </p:nvSpPr>
        <p:spPr>
          <a:xfrm>
            <a:off x="2838915" y="5619727"/>
            <a:ext cx="1123439" cy="369332"/>
          </a:xfrm>
          <a:prstGeom prst="rect">
            <a:avLst/>
          </a:prstGeom>
        </p:spPr>
        <p:txBody>
          <a:bodyPr wrap="square">
            <a:spAutoFit/>
          </a:bodyPr>
          <a:lstStyle/>
          <a:p>
            <a:r>
              <a:rPr lang="en-US" sz="1800" dirty="0">
                <a:solidFill>
                  <a:srgbClr val="6F6F6E"/>
                </a:solidFill>
              </a:rPr>
              <a:t>BOOSTER</a:t>
            </a:r>
            <a:endParaRPr lang="ru-RU" sz="1800" dirty="0">
              <a:solidFill>
                <a:srgbClr val="6F6F6E"/>
              </a:solidFill>
            </a:endParaRPr>
          </a:p>
        </p:txBody>
      </p:sp>
      <p:sp>
        <p:nvSpPr>
          <p:cNvPr id="120" name="Прямоугольник 119"/>
          <p:cNvSpPr/>
          <p:nvPr/>
        </p:nvSpPr>
        <p:spPr>
          <a:xfrm>
            <a:off x="2838915" y="6454821"/>
            <a:ext cx="1157821" cy="369332"/>
          </a:xfrm>
          <a:prstGeom prst="rect">
            <a:avLst/>
          </a:prstGeom>
        </p:spPr>
        <p:txBody>
          <a:bodyPr wrap="square">
            <a:spAutoFit/>
          </a:bodyPr>
          <a:lstStyle/>
          <a:p>
            <a:r>
              <a:rPr lang="en-US" sz="1800" dirty="0">
                <a:solidFill>
                  <a:srgbClr val="6F6F6E"/>
                </a:solidFill>
              </a:rPr>
              <a:t>BOOSTER</a:t>
            </a:r>
            <a:endParaRPr lang="ru-RU" sz="1800" dirty="0">
              <a:solidFill>
                <a:srgbClr val="6F6F6E"/>
              </a:solidFill>
            </a:endParaRPr>
          </a:p>
        </p:txBody>
      </p:sp>
      <p:sp>
        <p:nvSpPr>
          <p:cNvPr id="122" name="Прямоугольник 121"/>
          <p:cNvSpPr/>
          <p:nvPr/>
        </p:nvSpPr>
        <p:spPr>
          <a:xfrm>
            <a:off x="5074923" y="1403256"/>
            <a:ext cx="1492091" cy="369332"/>
          </a:xfrm>
          <a:prstGeom prst="rect">
            <a:avLst/>
          </a:prstGeom>
        </p:spPr>
        <p:txBody>
          <a:bodyPr wrap="square">
            <a:spAutoFit/>
          </a:bodyPr>
          <a:lstStyle/>
          <a:p>
            <a:r>
              <a:rPr lang="en-US" sz="1800" dirty="0">
                <a:solidFill>
                  <a:srgbClr val="6F6F6E"/>
                </a:solidFill>
              </a:rPr>
              <a:t>SERUM</a:t>
            </a:r>
            <a:endParaRPr lang="ru-RU" sz="1800" kern="1200" dirty="0">
              <a:solidFill>
                <a:srgbClr val="6F6F6E"/>
              </a:solidFill>
            </a:endParaRPr>
          </a:p>
        </p:txBody>
      </p:sp>
      <p:sp>
        <p:nvSpPr>
          <p:cNvPr id="124" name="Прямоугольник 123"/>
          <p:cNvSpPr/>
          <p:nvPr/>
        </p:nvSpPr>
        <p:spPr>
          <a:xfrm>
            <a:off x="5074923" y="2229721"/>
            <a:ext cx="1492091" cy="369332"/>
          </a:xfrm>
          <a:prstGeom prst="rect">
            <a:avLst/>
          </a:prstGeom>
        </p:spPr>
        <p:txBody>
          <a:bodyPr wrap="square">
            <a:spAutoFit/>
          </a:bodyPr>
          <a:lstStyle/>
          <a:p>
            <a:r>
              <a:rPr lang="en-US" sz="1800" dirty="0">
                <a:solidFill>
                  <a:srgbClr val="6F6F6E"/>
                </a:solidFill>
              </a:rPr>
              <a:t>SERUM</a:t>
            </a:r>
            <a:endParaRPr lang="ru-RU" sz="1800" kern="1200" dirty="0">
              <a:solidFill>
                <a:srgbClr val="6F6F6E"/>
              </a:solidFill>
            </a:endParaRPr>
          </a:p>
        </p:txBody>
      </p:sp>
      <p:sp>
        <p:nvSpPr>
          <p:cNvPr id="125" name="Прямоугольник 124"/>
          <p:cNvSpPr/>
          <p:nvPr/>
        </p:nvSpPr>
        <p:spPr>
          <a:xfrm>
            <a:off x="5453599" y="4772139"/>
            <a:ext cx="935602" cy="369332"/>
          </a:xfrm>
          <a:prstGeom prst="rect">
            <a:avLst/>
          </a:prstGeom>
        </p:spPr>
        <p:txBody>
          <a:bodyPr wrap="square">
            <a:spAutoFit/>
          </a:bodyPr>
          <a:lstStyle/>
          <a:p>
            <a:r>
              <a:rPr lang="en-US" sz="1800" kern="1200" dirty="0">
                <a:solidFill>
                  <a:srgbClr val="6F6F6E"/>
                </a:solidFill>
              </a:rPr>
              <a:t>CREAM</a:t>
            </a:r>
            <a:endParaRPr lang="ru-RU" sz="1800" kern="1200" dirty="0">
              <a:solidFill>
                <a:srgbClr val="6F6F6E"/>
              </a:solidFill>
            </a:endParaRPr>
          </a:p>
        </p:txBody>
      </p:sp>
      <p:sp>
        <p:nvSpPr>
          <p:cNvPr id="126" name="Прямоугольник 125"/>
          <p:cNvSpPr/>
          <p:nvPr/>
        </p:nvSpPr>
        <p:spPr>
          <a:xfrm>
            <a:off x="5453599" y="5620938"/>
            <a:ext cx="935602" cy="369332"/>
          </a:xfrm>
          <a:prstGeom prst="rect">
            <a:avLst/>
          </a:prstGeom>
        </p:spPr>
        <p:txBody>
          <a:bodyPr wrap="square">
            <a:spAutoFit/>
          </a:bodyPr>
          <a:lstStyle/>
          <a:p>
            <a:r>
              <a:rPr lang="en-US" sz="1800" dirty="0">
                <a:solidFill>
                  <a:srgbClr val="6F6F6E"/>
                </a:solidFill>
              </a:rPr>
              <a:t>MASK</a:t>
            </a:r>
            <a:endParaRPr lang="ru-RU" sz="1800" kern="1200" dirty="0">
              <a:solidFill>
                <a:srgbClr val="6F6F6E"/>
              </a:solidFill>
            </a:endParaRPr>
          </a:p>
        </p:txBody>
      </p:sp>
      <p:sp>
        <p:nvSpPr>
          <p:cNvPr id="127" name="Прямоугольник 126"/>
          <p:cNvSpPr/>
          <p:nvPr/>
        </p:nvSpPr>
        <p:spPr>
          <a:xfrm>
            <a:off x="5453599" y="6472727"/>
            <a:ext cx="1508407" cy="369332"/>
          </a:xfrm>
          <a:prstGeom prst="rect">
            <a:avLst/>
          </a:prstGeom>
        </p:spPr>
        <p:txBody>
          <a:bodyPr wrap="square">
            <a:spAutoFit/>
          </a:bodyPr>
          <a:lstStyle/>
          <a:p>
            <a:r>
              <a:rPr lang="en-US" sz="1800" dirty="0">
                <a:solidFill>
                  <a:srgbClr val="6F6F6E"/>
                </a:solidFill>
              </a:rPr>
              <a:t>MAKEUP</a:t>
            </a:r>
            <a:endParaRPr lang="ru-RU" sz="1800" kern="1200" dirty="0">
              <a:solidFill>
                <a:srgbClr val="6F6F6E"/>
              </a:solidFill>
            </a:endParaRPr>
          </a:p>
        </p:txBody>
      </p:sp>
      <p:sp>
        <p:nvSpPr>
          <p:cNvPr id="129" name="Прямоугольник 128"/>
          <p:cNvSpPr/>
          <p:nvPr/>
        </p:nvSpPr>
        <p:spPr>
          <a:xfrm>
            <a:off x="7626508" y="1385350"/>
            <a:ext cx="935602" cy="369332"/>
          </a:xfrm>
          <a:prstGeom prst="rect">
            <a:avLst/>
          </a:prstGeom>
        </p:spPr>
        <p:txBody>
          <a:bodyPr wrap="square">
            <a:spAutoFit/>
          </a:bodyPr>
          <a:lstStyle/>
          <a:p>
            <a:r>
              <a:rPr lang="en-US" sz="1800" dirty="0">
                <a:solidFill>
                  <a:srgbClr val="6F6F6E"/>
                </a:solidFill>
              </a:rPr>
              <a:t>CREAM</a:t>
            </a:r>
            <a:endParaRPr lang="ru-RU" sz="1800" kern="1200" dirty="0">
              <a:solidFill>
                <a:srgbClr val="6F6F6E"/>
              </a:solidFill>
            </a:endParaRPr>
          </a:p>
        </p:txBody>
      </p:sp>
      <p:sp>
        <p:nvSpPr>
          <p:cNvPr id="131" name="Прямоугольник 130"/>
          <p:cNvSpPr/>
          <p:nvPr/>
        </p:nvSpPr>
        <p:spPr>
          <a:xfrm>
            <a:off x="7626508" y="2229721"/>
            <a:ext cx="935602" cy="369332"/>
          </a:xfrm>
          <a:prstGeom prst="rect">
            <a:avLst/>
          </a:prstGeom>
        </p:spPr>
        <p:txBody>
          <a:bodyPr wrap="square">
            <a:spAutoFit/>
          </a:bodyPr>
          <a:lstStyle/>
          <a:p>
            <a:r>
              <a:rPr lang="en-US" sz="1800" dirty="0">
                <a:solidFill>
                  <a:srgbClr val="6F6F6E"/>
                </a:solidFill>
              </a:rPr>
              <a:t>MASK</a:t>
            </a:r>
            <a:endParaRPr lang="ru-RU" sz="1800" kern="1200" dirty="0">
              <a:solidFill>
                <a:srgbClr val="6F6F6E"/>
              </a:solidFill>
            </a:endParaRPr>
          </a:p>
        </p:txBody>
      </p:sp>
      <p:sp>
        <p:nvSpPr>
          <p:cNvPr id="141" name="Прямоугольник 140"/>
          <p:cNvSpPr/>
          <p:nvPr/>
        </p:nvSpPr>
        <p:spPr>
          <a:xfrm>
            <a:off x="6583331" y="1382885"/>
            <a:ext cx="325805" cy="369332"/>
          </a:xfrm>
          <a:prstGeom prst="rect">
            <a:avLst/>
          </a:prstGeom>
        </p:spPr>
        <p:txBody>
          <a:bodyPr wrap="square">
            <a:spAutoFit/>
          </a:bodyPr>
          <a:lstStyle/>
          <a:p>
            <a:r>
              <a:rPr lang="ru-RU" sz="1800" kern="1200" dirty="0">
                <a:solidFill>
                  <a:srgbClr val="6F6F6E"/>
                </a:solidFill>
              </a:rPr>
              <a:t>+</a:t>
            </a:r>
          </a:p>
        </p:txBody>
      </p:sp>
      <p:sp>
        <p:nvSpPr>
          <p:cNvPr id="143" name="Прямоугольник 142"/>
          <p:cNvSpPr/>
          <p:nvPr/>
        </p:nvSpPr>
        <p:spPr>
          <a:xfrm>
            <a:off x="6583331" y="2220405"/>
            <a:ext cx="325805" cy="369332"/>
          </a:xfrm>
          <a:prstGeom prst="rect">
            <a:avLst/>
          </a:prstGeom>
        </p:spPr>
        <p:txBody>
          <a:bodyPr wrap="square">
            <a:spAutoFit/>
          </a:bodyPr>
          <a:lstStyle/>
          <a:p>
            <a:r>
              <a:rPr lang="ru-RU" sz="1800" kern="1200" dirty="0">
                <a:solidFill>
                  <a:srgbClr val="6F6F6E"/>
                </a:solidFill>
              </a:rPr>
              <a:t>+</a:t>
            </a:r>
          </a:p>
        </p:txBody>
      </p:sp>
      <p:sp>
        <p:nvSpPr>
          <p:cNvPr id="144" name="Прямоугольник 143"/>
          <p:cNvSpPr/>
          <p:nvPr/>
        </p:nvSpPr>
        <p:spPr>
          <a:xfrm>
            <a:off x="4286983" y="4761693"/>
            <a:ext cx="325805" cy="369332"/>
          </a:xfrm>
          <a:prstGeom prst="rect">
            <a:avLst/>
          </a:prstGeom>
        </p:spPr>
        <p:txBody>
          <a:bodyPr wrap="square">
            <a:spAutoFit/>
          </a:bodyPr>
          <a:lstStyle/>
          <a:p>
            <a:r>
              <a:rPr lang="ru-RU" sz="1800" kern="1200" dirty="0">
                <a:solidFill>
                  <a:srgbClr val="6F6F6E"/>
                </a:solidFill>
              </a:rPr>
              <a:t>+</a:t>
            </a:r>
          </a:p>
        </p:txBody>
      </p:sp>
      <p:sp>
        <p:nvSpPr>
          <p:cNvPr id="145" name="Прямоугольник 144"/>
          <p:cNvSpPr/>
          <p:nvPr/>
        </p:nvSpPr>
        <p:spPr>
          <a:xfrm>
            <a:off x="4286983" y="5585085"/>
            <a:ext cx="325805" cy="369332"/>
          </a:xfrm>
          <a:prstGeom prst="rect">
            <a:avLst/>
          </a:prstGeom>
        </p:spPr>
        <p:txBody>
          <a:bodyPr wrap="square">
            <a:spAutoFit/>
          </a:bodyPr>
          <a:lstStyle/>
          <a:p>
            <a:r>
              <a:rPr lang="ru-RU" sz="1800" kern="1200" dirty="0">
                <a:solidFill>
                  <a:srgbClr val="6F6F6E"/>
                </a:solidFill>
              </a:rPr>
              <a:t>+</a:t>
            </a:r>
          </a:p>
        </p:txBody>
      </p:sp>
      <p:sp>
        <p:nvSpPr>
          <p:cNvPr id="146" name="Прямоугольник 145"/>
          <p:cNvSpPr/>
          <p:nvPr/>
        </p:nvSpPr>
        <p:spPr>
          <a:xfrm>
            <a:off x="4286983" y="6471249"/>
            <a:ext cx="325805" cy="369332"/>
          </a:xfrm>
          <a:prstGeom prst="rect">
            <a:avLst/>
          </a:prstGeom>
        </p:spPr>
        <p:txBody>
          <a:bodyPr wrap="square">
            <a:spAutoFit/>
          </a:bodyPr>
          <a:lstStyle/>
          <a:p>
            <a:r>
              <a:rPr lang="ru-RU" sz="1800" kern="1200" dirty="0">
                <a:solidFill>
                  <a:srgbClr val="6F6F6E"/>
                </a:solidFill>
              </a:rPr>
              <a:t>+</a:t>
            </a:r>
          </a:p>
        </p:txBody>
      </p:sp>
      <p:sp>
        <p:nvSpPr>
          <p:cNvPr id="42" name="Прямоугольник 41"/>
          <p:cNvSpPr/>
          <p:nvPr/>
        </p:nvSpPr>
        <p:spPr>
          <a:xfrm>
            <a:off x="2838915" y="3051757"/>
            <a:ext cx="1492091" cy="369332"/>
          </a:xfrm>
          <a:prstGeom prst="rect">
            <a:avLst/>
          </a:prstGeom>
        </p:spPr>
        <p:txBody>
          <a:bodyPr wrap="square">
            <a:spAutoFit/>
          </a:bodyPr>
          <a:lstStyle/>
          <a:p>
            <a:r>
              <a:rPr lang="en-US" sz="1800" dirty="0">
                <a:solidFill>
                  <a:srgbClr val="6F6F6E"/>
                </a:solidFill>
              </a:rPr>
              <a:t>SERUM</a:t>
            </a:r>
            <a:endParaRPr lang="ru-RU" sz="1800" kern="1200" dirty="0">
              <a:solidFill>
                <a:srgbClr val="6F6F6E"/>
              </a:solidFill>
            </a:endParaRPr>
          </a:p>
        </p:txBody>
      </p:sp>
      <p:sp>
        <p:nvSpPr>
          <p:cNvPr id="43" name="Прямоугольник 42"/>
          <p:cNvSpPr/>
          <p:nvPr/>
        </p:nvSpPr>
        <p:spPr>
          <a:xfrm>
            <a:off x="2838915" y="3853433"/>
            <a:ext cx="1492091" cy="369332"/>
          </a:xfrm>
          <a:prstGeom prst="rect">
            <a:avLst/>
          </a:prstGeom>
        </p:spPr>
        <p:txBody>
          <a:bodyPr wrap="square">
            <a:spAutoFit/>
          </a:bodyPr>
          <a:lstStyle/>
          <a:p>
            <a:r>
              <a:rPr lang="en-US" sz="1800" dirty="0">
                <a:solidFill>
                  <a:srgbClr val="6F6F6E"/>
                </a:solidFill>
              </a:rPr>
              <a:t>SERUM</a:t>
            </a:r>
            <a:endParaRPr lang="ru-RU" sz="1800" kern="1200" dirty="0">
              <a:solidFill>
                <a:srgbClr val="6F6F6E"/>
              </a:solidFill>
            </a:endParaRPr>
          </a:p>
        </p:txBody>
      </p:sp>
      <p:sp>
        <p:nvSpPr>
          <p:cNvPr id="44" name="Прямоугольник 43"/>
          <p:cNvSpPr/>
          <p:nvPr/>
        </p:nvSpPr>
        <p:spPr>
          <a:xfrm>
            <a:off x="4286983" y="3042873"/>
            <a:ext cx="325805" cy="369332"/>
          </a:xfrm>
          <a:prstGeom prst="rect">
            <a:avLst/>
          </a:prstGeom>
        </p:spPr>
        <p:txBody>
          <a:bodyPr wrap="square">
            <a:spAutoFit/>
          </a:bodyPr>
          <a:lstStyle/>
          <a:p>
            <a:r>
              <a:rPr lang="ru-RU" sz="1800" kern="1200" dirty="0">
                <a:solidFill>
                  <a:srgbClr val="6F6F6E"/>
                </a:solidFill>
              </a:rPr>
              <a:t>+</a:t>
            </a:r>
          </a:p>
        </p:txBody>
      </p:sp>
      <p:sp>
        <p:nvSpPr>
          <p:cNvPr id="45" name="Прямоугольник 44"/>
          <p:cNvSpPr/>
          <p:nvPr/>
        </p:nvSpPr>
        <p:spPr>
          <a:xfrm>
            <a:off x="4286983" y="3781425"/>
            <a:ext cx="325805" cy="369332"/>
          </a:xfrm>
          <a:prstGeom prst="rect">
            <a:avLst/>
          </a:prstGeom>
        </p:spPr>
        <p:txBody>
          <a:bodyPr wrap="square">
            <a:spAutoFit/>
          </a:bodyPr>
          <a:lstStyle/>
          <a:p>
            <a:r>
              <a:rPr lang="ru-RU" sz="1800" kern="1200" dirty="0">
                <a:solidFill>
                  <a:srgbClr val="6F6F6E"/>
                </a:solidFill>
              </a:rPr>
              <a:t>+</a:t>
            </a:r>
          </a:p>
        </p:txBody>
      </p:sp>
      <p:sp>
        <p:nvSpPr>
          <p:cNvPr id="48" name="Прямоугольник 47"/>
          <p:cNvSpPr/>
          <p:nvPr/>
        </p:nvSpPr>
        <p:spPr>
          <a:xfrm>
            <a:off x="7049832" y="2994348"/>
            <a:ext cx="935602" cy="369332"/>
          </a:xfrm>
          <a:prstGeom prst="rect">
            <a:avLst/>
          </a:prstGeom>
        </p:spPr>
        <p:txBody>
          <a:bodyPr wrap="square">
            <a:spAutoFit/>
          </a:bodyPr>
          <a:lstStyle/>
          <a:p>
            <a:r>
              <a:rPr lang="en-US" sz="1800" dirty="0">
                <a:solidFill>
                  <a:srgbClr val="6F6F6E"/>
                </a:solidFill>
              </a:rPr>
              <a:t>CREAM</a:t>
            </a:r>
            <a:endParaRPr lang="ru-RU" sz="1800" kern="1200" dirty="0">
              <a:solidFill>
                <a:srgbClr val="6F6F6E"/>
              </a:solidFill>
            </a:endParaRPr>
          </a:p>
        </p:txBody>
      </p:sp>
      <p:sp>
        <p:nvSpPr>
          <p:cNvPr id="50" name="Прямоугольник 49"/>
          <p:cNvSpPr/>
          <p:nvPr/>
        </p:nvSpPr>
        <p:spPr>
          <a:xfrm>
            <a:off x="6078139" y="3010254"/>
            <a:ext cx="325805" cy="369332"/>
          </a:xfrm>
          <a:prstGeom prst="rect">
            <a:avLst/>
          </a:prstGeom>
        </p:spPr>
        <p:txBody>
          <a:bodyPr wrap="square">
            <a:spAutoFit/>
          </a:bodyPr>
          <a:lstStyle/>
          <a:p>
            <a:r>
              <a:rPr lang="ru-RU" sz="1800" kern="1200" dirty="0">
                <a:solidFill>
                  <a:srgbClr val="6F6F6E"/>
                </a:solidFill>
              </a:rPr>
              <a:t>+</a:t>
            </a:r>
          </a:p>
        </p:txBody>
      </p:sp>
      <p:sp>
        <p:nvSpPr>
          <p:cNvPr id="51" name="Прямоугольник 50"/>
          <p:cNvSpPr/>
          <p:nvPr/>
        </p:nvSpPr>
        <p:spPr>
          <a:xfrm>
            <a:off x="7049832" y="3795046"/>
            <a:ext cx="935602" cy="369332"/>
          </a:xfrm>
          <a:prstGeom prst="rect">
            <a:avLst/>
          </a:prstGeom>
        </p:spPr>
        <p:txBody>
          <a:bodyPr wrap="square">
            <a:spAutoFit/>
          </a:bodyPr>
          <a:lstStyle/>
          <a:p>
            <a:r>
              <a:rPr lang="en-US" sz="1800" dirty="0">
                <a:solidFill>
                  <a:srgbClr val="6F6F6E"/>
                </a:solidFill>
              </a:rPr>
              <a:t>MASK</a:t>
            </a:r>
            <a:endParaRPr lang="ru-RU" sz="1800" kern="1200" dirty="0">
              <a:solidFill>
                <a:srgbClr val="6F6F6E"/>
              </a:solidFill>
            </a:endParaRPr>
          </a:p>
        </p:txBody>
      </p:sp>
      <p:sp>
        <p:nvSpPr>
          <p:cNvPr id="54" name="Прямоугольник 53"/>
          <p:cNvSpPr/>
          <p:nvPr/>
        </p:nvSpPr>
        <p:spPr>
          <a:xfrm>
            <a:off x="6044899" y="3769836"/>
            <a:ext cx="325805" cy="369332"/>
          </a:xfrm>
          <a:prstGeom prst="rect">
            <a:avLst/>
          </a:prstGeom>
        </p:spPr>
        <p:txBody>
          <a:bodyPr wrap="square">
            <a:spAutoFit/>
          </a:bodyPr>
          <a:lstStyle/>
          <a:p>
            <a:r>
              <a:rPr lang="ru-RU" sz="1800" kern="1200" dirty="0">
                <a:solidFill>
                  <a:srgbClr val="6F6F6E"/>
                </a:solidFill>
              </a:rPr>
              <a:t>+</a:t>
            </a:r>
          </a:p>
        </p:txBody>
      </p:sp>
      <p:sp>
        <p:nvSpPr>
          <p:cNvPr id="55" name="Прямоугольник 54"/>
          <p:cNvSpPr/>
          <p:nvPr/>
        </p:nvSpPr>
        <p:spPr>
          <a:xfrm>
            <a:off x="5074923" y="3787611"/>
            <a:ext cx="1097545" cy="369332"/>
          </a:xfrm>
          <a:prstGeom prst="rect">
            <a:avLst/>
          </a:prstGeom>
        </p:spPr>
        <p:txBody>
          <a:bodyPr wrap="square">
            <a:spAutoFit/>
          </a:bodyPr>
          <a:lstStyle/>
          <a:p>
            <a:r>
              <a:rPr lang="en-US" sz="1800" kern="1200" dirty="0">
                <a:solidFill>
                  <a:srgbClr val="6F6F6E"/>
                </a:solidFill>
              </a:rPr>
              <a:t>BOOSTER</a:t>
            </a:r>
            <a:endParaRPr lang="ru-RU" sz="1800" kern="1200" dirty="0">
              <a:solidFill>
                <a:srgbClr val="6F6F6E"/>
              </a:solidFill>
            </a:endParaRPr>
          </a:p>
        </p:txBody>
      </p:sp>
      <p:sp>
        <p:nvSpPr>
          <p:cNvPr id="56" name="Прямоугольник 55"/>
          <p:cNvSpPr/>
          <p:nvPr/>
        </p:nvSpPr>
        <p:spPr>
          <a:xfrm>
            <a:off x="2845956" y="4772139"/>
            <a:ext cx="1150780" cy="369332"/>
          </a:xfrm>
          <a:prstGeom prst="rect">
            <a:avLst/>
          </a:prstGeom>
        </p:spPr>
        <p:txBody>
          <a:bodyPr wrap="square">
            <a:spAutoFit/>
          </a:bodyPr>
          <a:lstStyle/>
          <a:p>
            <a:r>
              <a:rPr lang="en-US" sz="1800" dirty="0">
                <a:solidFill>
                  <a:srgbClr val="6F6F6E"/>
                </a:solidFill>
              </a:rPr>
              <a:t>BOOSTER</a:t>
            </a:r>
            <a:endParaRPr lang="ru-RU" sz="1800" dirty="0">
              <a:solidFill>
                <a:srgbClr val="6F6F6E"/>
              </a:solidFill>
            </a:endParaRPr>
          </a:p>
        </p:txBody>
      </p:sp>
      <p:sp>
        <p:nvSpPr>
          <p:cNvPr id="57" name="Прямоугольник 56"/>
          <p:cNvSpPr/>
          <p:nvPr/>
        </p:nvSpPr>
        <p:spPr>
          <a:xfrm>
            <a:off x="4286983" y="2269257"/>
            <a:ext cx="325805" cy="369332"/>
          </a:xfrm>
          <a:prstGeom prst="rect">
            <a:avLst/>
          </a:prstGeom>
        </p:spPr>
        <p:txBody>
          <a:bodyPr wrap="square">
            <a:spAutoFit/>
          </a:bodyPr>
          <a:lstStyle/>
          <a:p>
            <a:r>
              <a:rPr lang="ru-RU" sz="1800" kern="1200" dirty="0">
                <a:solidFill>
                  <a:srgbClr val="6F6F6E"/>
                </a:solidFill>
              </a:rPr>
              <a:t>+</a:t>
            </a:r>
          </a:p>
        </p:txBody>
      </p:sp>
      <p:sp>
        <p:nvSpPr>
          <p:cNvPr id="58" name="Прямоугольник 57"/>
          <p:cNvSpPr/>
          <p:nvPr/>
        </p:nvSpPr>
        <p:spPr>
          <a:xfrm>
            <a:off x="4286983" y="1333153"/>
            <a:ext cx="325805" cy="369332"/>
          </a:xfrm>
          <a:prstGeom prst="rect">
            <a:avLst/>
          </a:prstGeom>
        </p:spPr>
        <p:txBody>
          <a:bodyPr wrap="square">
            <a:spAutoFit/>
          </a:bodyPr>
          <a:lstStyle/>
          <a:p>
            <a:r>
              <a:rPr lang="ru-RU" sz="1800" kern="1200" dirty="0">
                <a:solidFill>
                  <a:srgbClr val="6F6F6E"/>
                </a:solidFill>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121" y="1196981"/>
            <a:ext cx="214320" cy="70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121" y="2007053"/>
            <a:ext cx="214320" cy="70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029" y="2827337"/>
            <a:ext cx="214320" cy="70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029" y="3674353"/>
            <a:ext cx="214320" cy="70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121" y="4519977"/>
            <a:ext cx="214320" cy="70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121" y="5385953"/>
            <a:ext cx="214320" cy="70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121" y="6213105"/>
            <a:ext cx="214320" cy="70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950" y="1254177"/>
            <a:ext cx="180479" cy="63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950" y="2053233"/>
            <a:ext cx="180479" cy="63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5042" y="2935801"/>
            <a:ext cx="180479" cy="63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5042" y="3748241"/>
            <a:ext cx="180479" cy="63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232" y="2276172"/>
            <a:ext cx="339584" cy="29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0263" y="5672105"/>
            <a:ext cx="339584" cy="29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747" y="3846077"/>
            <a:ext cx="339584" cy="29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3765" y="1304284"/>
            <a:ext cx="196517" cy="47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6163" y="2917329"/>
            <a:ext cx="196517" cy="47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3035" y="4708293"/>
            <a:ext cx="196517" cy="47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8427" y="6397584"/>
            <a:ext cx="380476" cy="48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Изображение 3" descr="Безымянный-4.png">
            <a:extLst>
              <a:ext uri="{FF2B5EF4-FFF2-40B4-BE49-F238E27FC236}">
                <a16:creationId xmlns:a16="http://schemas.microsoft.com/office/drawing/2014/main" id="{B0B45559-681D-4AD8-B2D0-8E8827F12B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493" y="6310471"/>
            <a:ext cx="1065074" cy="762384"/>
          </a:xfrm>
          <a:prstGeom prst="rect">
            <a:avLst/>
          </a:prstGeom>
        </p:spPr>
      </p:pic>
    </p:spTree>
    <p:extLst>
      <p:ext uri="{BB962C8B-B14F-4D97-AF65-F5344CB8AC3E}">
        <p14:creationId xmlns:p14="http://schemas.microsoft.com/office/powerpoint/2010/main" val="55379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39501" y="482630"/>
            <a:ext cx="7496135" cy="632674"/>
          </a:xfrm>
          <a:prstGeom prst="rect">
            <a:avLst/>
          </a:prstGeom>
        </p:spPr>
        <p:txBody>
          <a:bodyPr vert="horz" wrap="square" lIns="0" tIns="1270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68263" indent="-68263" algn="l" defTabSz="447675">
              <a:lnSpc>
                <a:spcPts val="2400"/>
              </a:lnSpc>
            </a:pPr>
            <a:r>
              <a:rPr lang="en-US" altLang="ru-RU" sz="2400" dirty="0" err="1">
                <a:solidFill>
                  <a:srgbClr val="92D050"/>
                </a:solidFill>
                <a:latin typeface="+mn-lt"/>
                <a:ea typeface="Al Bayan Plain" charset="0"/>
                <a:cs typeface="Al Bayan Plain" charset="0"/>
                <a:sym typeface="Al Bayan Plain" charset="0"/>
              </a:rPr>
              <a:t>Teana</a:t>
            </a:r>
            <a:r>
              <a:rPr lang="en-US" altLang="ru-RU" sz="2400" dirty="0">
                <a:solidFill>
                  <a:srgbClr val="92D050"/>
                </a:solidFill>
                <a:latin typeface="+mn-lt"/>
                <a:ea typeface="Al Bayan Plain" charset="0"/>
                <a:cs typeface="Al Bayan Plain" charset="0"/>
                <a:sym typeface="Al Bayan Plain" charset="0"/>
              </a:rPr>
              <a:t> boosters are a breakthrough in cosmetology. Here is why:</a:t>
            </a:r>
            <a:endParaRPr lang="ru-RU" altLang="ru-RU" sz="2400" dirty="0">
              <a:solidFill>
                <a:srgbClr val="92D050"/>
              </a:solidFill>
              <a:latin typeface="+mn-lt"/>
              <a:ea typeface="Al Bayan Plain" charset="0"/>
              <a:cs typeface="Al Bayan Plain" charset="0"/>
              <a:sym typeface="Al Bayan Plain" charset="0"/>
            </a:endParaRPr>
          </a:p>
        </p:txBody>
      </p:sp>
      <p:sp>
        <p:nvSpPr>
          <p:cNvPr id="5" name="object 3"/>
          <p:cNvSpPr txBox="1"/>
          <p:nvPr/>
        </p:nvSpPr>
        <p:spPr>
          <a:xfrm>
            <a:off x="7511898" y="4366937"/>
            <a:ext cx="2514070" cy="228268"/>
          </a:xfrm>
          <a:prstGeom prst="rect">
            <a:avLst/>
          </a:prstGeom>
        </p:spPr>
        <p:txBody>
          <a:bodyPr vert="horz" wrap="square" lIns="0" tIns="12700" rIns="0" bIns="0" rtlCol="0">
            <a:spAutoFit/>
          </a:bodyPr>
          <a:lstStyle/>
          <a:p>
            <a:pPr marL="68263" indent="-68263" algn="ctr" defTabSz="447675">
              <a:spcBef>
                <a:spcPct val="0"/>
              </a:spcBef>
            </a:pPr>
            <a:r>
              <a:rPr lang="en-US" altLang="ru-RU" sz="1400" b="1" dirty="0">
                <a:solidFill>
                  <a:srgbClr val="FF0080"/>
                </a:solidFill>
                <a:ea typeface="Al Bayan Plain" charset="0"/>
                <a:cs typeface="Al Bayan Plain" charset="0"/>
                <a:sym typeface="Al Bayan Plain" charset="0"/>
              </a:rPr>
              <a:t>Beauty without skin reactivity! </a:t>
            </a:r>
            <a:endParaRPr lang="ru-RU" altLang="ru-RU" sz="1400" dirty="0">
              <a:solidFill>
                <a:srgbClr val="FF0080"/>
              </a:solidFill>
              <a:ea typeface="Al Bayan Plain" charset="0"/>
              <a:cs typeface="Al Bayan Plain" charset="0"/>
              <a:sym typeface="Al Bayan Plain" charset="0"/>
            </a:endParaRPr>
          </a:p>
        </p:txBody>
      </p:sp>
      <p:sp>
        <p:nvSpPr>
          <p:cNvPr id="6" name="object 4"/>
          <p:cNvSpPr txBox="1"/>
          <p:nvPr/>
        </p:nvSpPr>
        <p:spPr>
          <a:xfrm>
            <a:off x="7438291" y="4704568"/>
            <a:ext cx="2661285" cy="1597873"/>
          </a:xfrm>
          <a:prstGeom prst="rect">
            <a:avLst/>
          </a:prstGeom>
        </p:spPr>
        <p:txBody>
          <a:bodyPr vert="horz" wrap="square" lIns="0" tIns="27940" rIns="0" bIns="0" rtlCol="0">
            <a:spAutoFit/>
          </a:bodyPr>
          <a:lstStyle/>
          <a:p>
            <a:pPr marL="68263" indent="-68263" algn="ctr" defTabSz="447675">
              <a:spcBef>
                <a:spcPct val="0"/>
              </a:spcBef>
            </a:pPr>
            <a:r>
              <a:rPr lang="ru-RU" altLang="ru-RU" sz="1400" b="1" dirty="0" err="1">
                <a:ea typeface="Al Bayan Plain" charset="0"/>
                <a:cs typeface="Al Bayan Plain" charset="0"/>
                <a:sym typeface="Al Bayan Plain" charset="0"/>
              </a:rPr>
              <a:t>Mariliance</a:t>
            </a:r>
            <a:r>
              <a:rPr lang="ru-RU" altLang="ru-RU" sz="1400" b="1" dirty="0">
                <a:ea typeface="Al Bayan Plain" charset="0"/>
                <a:cs typeface="Al Bayan Plain" charset="0"/>
                <a:sym typeface="Al Bayan Plain" charset="0"/>
              </a:rPr>
              <a:t>™</a:t>
            </a:r>
            <a:r>
              <a:rPr lang="en-US" altLang="ru-RU" sz="1400" b="1" dirty="0">
                <a:ea typeface="Al Bayan Plain" charset="0"/>
                <a:cs typeface="Al Bayan Plain" charset="0"/>
                <a:sym typeface="Al Bayan Plain" charset="0"/>
              </a:rPr>
              <a:t> </a:t>
            </a:r>
            <a:r>
              <a:rPr lang="en-US" sz="1400" dirty="0"/>
              <a:t>is an innovative neuroactive ingredient extracted from the red seaweed. It reduces skin sensitivity by 89% in 28 days and promotes an exceptional feeling of comfort.</a:t>
            </a:r>
            <a:endParaRPr lang="ru-RU" sz="1400" dirty="0"/>
          </a:p>
          <a:p>
            <a:pPr marL="68263" indent="-68263" algn="ctr" defTabSz="447675">
              <a:spcBef>
                <a:spcPct val="0"/>
              </a:spcBef>
            </a:pPr>
            <a:endParaRPr lang="ru-RU" altLang="ru-RU" sz="1800" dirty="0"/>
          </a:p>
        </p:txBody>
      </p:sp>
      <p:sp>
        <p:nvSpPr>
          <p:cNvPr id="8" name="object 6"/>
          <p:cNvSpPr txBox="1"/>
          <p:nvPr/>
        </p:nvSpPr>
        <p:spPr>
          <a:xfrm>
            <a:off x="4249886" y="4366937"/>
            <a:ext cx="2231791" cy="228268"/>
          </a:xfrm>
          <a:prstGeom prst="rect">
            <a:avLst/>
          </a:prstGeom>
        </p:spPr>
        <p:txBody>
          <a:bodyPr vert="horz" wrap="square" lIns="0" tIns="12700" rIns="0" bIns="0" rtlCol="0">
            <a:spAutoFit/>
          </a:bodyPr>
          <a:lstStyle/>
          <a:p>
            <a:pPr marL="68263" indent="-68263" algn="ctr" defTabSz="447675">
              <a:spcBef>
                <a:spcPct val="0"/>
              </a:spcBef>
            </a:pPr>
            <a:r>
              <a:rPr lang="en-US" altLang="ru-RU" sz="1400" b="1" dirty="0">
                <a:solidFill>
                  <a:srgbClr val="FF0080"/>
                </a:solidFill>
                <a:ea typeface="Al Bayan Plain" charset="0"/>
                <a:cs typeface="Al Bayan Plain" charset="0"/>
                <a:sym typeface="Al Bayan Plain" charset="0"/>
              </a:rPr>
              <a:t>Beauty without stress! </a:t>
            </a:r>
            <a:endParaRPr lang="ru-RU" altLang="ru-RU" sz="1400" dirty="0">
              <a:solidFill>
                <a:srgbClr val="FF0080"/>
              </a:solidFill>
              <a:ea typeface="Al Bayan Plain" charset="0"/>
              <a:cs typeface="Al Bayan Plain" charset="0"/>
              <a:sym typeface="Al Bayan Plain" charset="0"/>
            </a:endParaRPr>
          </a:p>
        </p:txBody>
      </p:sp>
      <p:sp>
        <p:nvSpPr>
          <p:cNvPr id="9" name="object 7"/>
          <p:cNvSpPr txBox="1"/>
          <p:nvPr/>
        </p:nvSpPr>
        <p:spPr>
          <a:xfrm>
            <a:off x="3864006" y="4719858"/>
            <a:ext cx="3003550" cy="1520929"/>
          </a:xfrm>
          <a:prstGeom prst="rect">
            <a:avLst/>
          </a:prstGeom>
        </p:spPr>
        <p:txBody>
          <a:bodyPr vert="horz" wrap="square" lIns="0" tIns="12700" rIns="0" bIns="0" rtlCol="0">
            <a:spAutoFit/>
          </a:bodyPr>
          <a:lstStyle/>
          <a:p>
            <a:pPr marL="68263" indent="-68263" algn="ctr" defTabSz="447675">
              <a:spcBef>
                <a:spcPct val="0"/>
              </a:spcBef>
            </a:pPr>
            <a:r>
              <a:rPr lang="ru-RU" altLang="ru-RU" sz="1400" b="1" dirty="0" err="1">
                <a:ea typeface="Al Bayan Plain" charset="0"/>
                <a:cs typeface="Al Bayan Plain" charset="0"/>
                <a:sym typeface="Al Bayan Plain" charset="0"/>
              </a:rPr>
              <a:t>Neurophroline</a:t>
            </a:r>
            <a:r>
              <a:rPr lang="ru-RU" altLang="ru-RU" sz="1400" b="1" dirty="0">
                <a:ea typeface="Al Bayan Plain" charset="0"/>
                <a:cs typeface="Al Bayan Plain" charset="0"/>
                <a:sym typeface="Al Bayan Plain" charset="0"/>
              </a:rPr>
              <a:t>™</a:t>
            </a:r>
            <a:r>
              <a:rPr lang="ru-RU" altLang="ru-RU" sz="1400" dirty="0">
                <a:ea typeface="Al Bayan Plain" charset="0"/>
                <a:cs typeface="Al Bayan Plain" charset="0"/>
                <a:sym typeface="Al Bayan Plain" charset="0"/>
              </a:rPr>
              <a:t> </a:t>
            </a:r>
            <a:r>
              <a:rPr lang="en-US" sz="1400" dirty="0"/>
              <a:t>relieves the negative effects of stress on the skin. It reduces cortisol levels by 70% and increases the synthesis of beta-endorphin (“happiness hormone”) by 163%, improving the tone of the skin after only 14 days.</a:t>
            </a:r>
            <a:endParaRPr lang="ru-RU" sz="1400" dirty="0"/>
          </a:p>
          <a:p>
            <a:pPr marL="68263" indent="-68263" algn="ctr" defTabSz="447675">
              <a:spcBef>
                <a:spcPct val="0"/>
              </a:spcBef>
            </a:pPr>
            <a:endParaRPr lang="ru-RU" altLang="ru-RU" sz="1400" dirty="0">
              <a:ea typeface="Al Bayan Plain" charset="0"/>
              <a:cs typeface="Al Bayan Plain" charset="0"/>
              <a:sym typeface="Al Bayan Plain" charset="0"/>
            </a:endParaRPr>
          </a:p>
        </p:txBody>
      </p:sp>
      <p:sp>
        <p:nvSpPr>
          <p:cNvPr id="11" name="object 9"/>
          <p:cNvSpPr txBox="1"/>
          <p:nvPr/>
        </p:nvSpPr>
        <p:spPr>
          <a:xfrm>
            <a:off x="919282" y="4366937"/>
            <a:ext cx="2143023" cy="228268"/>
          </a:xfrm>
          <a:prstGeom prst="rect">
            <a:avLst/>
          </a:prstGeom>
        </p:spPr>
        <p:txBody>
          <a:bodyPr vert="horz" wrap="square" lIns="0" tIns="12700" rIns="0" bIns="0" rtlCol="0">
            <a:spAutoFit/>
          </a:bodyPr>
          <a:lstStyle/>
          <a:p>
            <a:pPr marL="68263" indent="-68263" algn="ctr" defTabSz="447675">
              <a:spcBef>
                <a:spcPct val="0"/>
              </a:spcBef>
            </a:pPr>
            <a:r>
              <a:rPr lang="en-US" altLang="ru-RU" sz="1400" b="1" dirty="0">
                <a:solidFill>
                  <a:srgbClr val="FF0080"/>
                </a:solidFill>
                <a:latin typeface="Al Bayan Plain" charset="0"/>
                <a:ea typeface="Al Bayan Plain" charset="0"/>
                <a:cs typeface="Al Bayan Plain" charset="0"/>
                <a:sym typeface="Al Bayan Plain" charset="0"/>
              </a:rPr>
              <a:t>Beauty without wrinkles! </a:t>
            </a:r>
            <a:endParaRPr lang="ru-RU" altLang="ru-RU" sz="1400" dirty="0">
              <a:solidFill>
                <a:srgbClr val="FF0080"/>
              </a:solidFill>
              <a:latin typeface="Al Bayan Plain" charset="0"/>
              <a:ea typeface="Al Bayan Plain" charset="0"/>
              <a:cs typeface="Al Bayan Plain" charset="0"/>
              <a:sym typeface="Al Bayan Plain" charset="0"/>
            </a:endParaRPr>
          </a:p>
        </p:txBody>
      </p:sp>
      <p:sp>
        <p:nvSpPr>
          <p:cNvPr id="12" name="object 10"/>
          <p:cNvSpPr txBox="1"/>
          <p:nvPr/>
        </p:nvSpPr>
        <p:spPr>
          <a:xfrm>
            <a:off x="539501" y="4719680"/>
            <a:ext cx="2902585" cy="1305486"/>
          </a:xfrm>
          <a:prstGeom prst="rect">
            <a:avLst/>
          </a:prstGeom>
        </p:spPr>
        <p:txBody>
          <a:bodyPr vert="horz" wrap="square" lIns="0" tIns="12700" rIns="0" bIns="0" rtlCol="0">
            <a:spAutoFit/>
          </a:bodyPr>
          <a:lstStyle/>
          <a:p>
            <a:pPr marL="68263" indent="-68263" algn="ctr" defTabSz="447675">
              <a:spcBef>
                <a:spcPct val="0"/>
              </a:spcBef>
            </a:pPr>
            <a:r>
              <a:rPr lang="en-US" sz="1400" b="1" dirty="0"/>
              <a:t>XEP™-018 </a:t>
            </a:r>
            <a:r>
              <a:rPr lang="en-US" sz="1400" dirty="0"/>
              <a:t>is a powerful rejuvenating peptide extracted from sea snail. It instantly relaxes the muscles and </a:t>
            </a:r>
            <a:r>
              <a:rPr lang="en-US" sz="1400" dirty="0" err="1"/>
              <a:t>smoothes</a:t>
            </a:r>
            <a:r>
              <a:rPr lang="en-US" sz="1400" dirty="0"/>
              <a:t> the skin 2 hours after application.</a:t>
            </a:r>
            <a:endParaRPr lang="ru-RU" sz="1400" dirty="0"/>
          </a:p>
          <a:p>
            <a:pPr marL="68263" indent="-68263" algn="ctr" defTabSz="447675">
              <a:spcBef>
                <a:spcPct val="0"/>
              </a:spcBef>
            </a:pPr>
            <a:r>
              <a:rPr lang="ru-RU" altLang="ru-RU" sz="1400" dirty="0">
                <a:sym typeface="Al Bayan Plain" charset="0"/>
              </a:rPr>
              <a:t>  </a:t>
            </a:r>
          </a:p>
        </p:txBody>
      </p:sp>
      <p:sp>
        <p:nvSpPr>
          <p:cNvPr id="14" name="object 12"/>
          <p:cNvSpPr/>
          <p:nvPr/>
        </p:nvSpPr>
        <p:spPr>
          <a:xfrm>
            <a:off x="3603082" y="4364845"/>
            <a:ext cx="45719" cy="1943438"/>
          </a:xfrm>
          <a:custGeom>
            <a:avLst/>
            <a:gdLst/>
            <a:ahLst/>
            <a:cxnLst/>
            <a:rect l="l" t="t" r="r" b="b"/>
            <a:pathLst>
              <a:path h="4320540">
                <a:moveTo>
                  <a:pt x="0" y="0"/>
                </a:moveTo>
                <a:lnTo>
                  <a:pt x="0" y="4320006"/>
                </a:lnTo>
              </a:path>
            </a:pathLst>
          </a:custGeom>
          <a:ln w="6350">
            <a:solidFill>
              <a:srgbClr val="000000"/>
            </a:solidFill>
          </a:ln>
        </p:spPr>
        <p:txBody>
          <a:bodyPr wrap="square" lIns="0" tIns="0" rIns="0" bIns="0" rtlCol="0"/>
          <a:lstStyle/>
          <a:p>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bject 10"/>
          <p:cNvSpPr txBox="1"/>
          <p:nvPr/>
        </p:nvSpPr>
        <p:spPr>
          <a:xfrm>
            <a:off x="518498" y="1404743"/>
            <a:ext cx="9344653" cy="1637884"/>
          </a:xfrm>
          <a:prstGeom prst="rect">
            <a:avLst/>
          </a:prstGeom>
        </p:spPr>
        <p:txBody>
          <a:bodyPr vert="horz" wrap="square" lIns="0" tIns="12700" rIns="0" bIns="0" rtlCol="0">
            <a:spAutoFit/>
          </a:bodyPr>
          <a:lstStyle/>
          <a:p>
            <a:pPr marL="285750" indent="-285750" defTabSz="447675">
              <a:lnSpc>
                <a:spcPts val="1400"/>
              </a:lnSpc>
              <a:spcBef>
                <a:spcPct val="0"/>
              </a:spcBef>
              <a:buClr>
                <a:srgbClr val="92D050"/>
              </a:buClr>
              <a:buFont typeface="Arial" pitchFamily="34" charset="0"/>
              <a:buChar char="•"/>
            </a:pPr>
            <a:r>
              <a:rPr lang="en-US" altLang="ru-RU" sz="1600" dirty="0">
                <a:ea typeface="Al Bayan Plain" charset="0"/>
                <a:cs typeface="Al Bayan Plain" charset="0"/>
                <a:sym typeface="Al Bayan Plain" charset="0"/>
              </a:rPr>
              <a:t>They are based on a brand new technology of skin regeneration and rejuvenation by effecting the skin’s neuroreceptors</a:t>
            </a:r>
            <a:r>
              <a:rPr lang="ru-RU" altLang="ru-RU" sz="1600" dirty="0">
                <a:ea typeface="Al Bayan Plain" charset="0"/>
                <a:cs typeface="Al Bayan Plain" charset="0"/>
                <a:sym typeface="Al Bayan Plain" charset="0"/>
              </a:rPr>
              <a:t>. </a:t>
            </a:r>
          </a:p>
          <a:p>
            <a:pPr marL="68263" indent="-68263" defTabSz="447675">
              <a:lnSpc>
                <a:spcPts val="1400"/>
              </a:lnSpc>
              <a:spcBef>
                <a:spcPct val="0"/>
              </a:spcBef>
            </a:pPr>
            <a:endParaRPr lang="ru-RU" altLang="ru-RU" sz="1600" dirty="0">
              <a:ea typeface="Al Bayan Plain" charset="0"/>
              <a:cs typeface="Al Bayan Plain" charset="0"/>
              <a:sym typeface="Al Bayan Plain" charset="0"/>
            </a:endParaRPr>
          </a:p>
          <a:p>
            <a:pPr marL="285750" indent="-285750" defTabSz="447675">
              <a:lnSpc>
                <a:spcPts val="1400"/>
              </a:lnSpc>
              <a:spcBef>
                <a:spcPct val="0"/>
              </a:spcBef>
              <a:buClr>
                <a:srgbClr val="92D050"/>
              </a:buClr>
              <a:buFont typeface="Arial" pitchFamily="34" charset="0"/>
              <a:buChar char="•"/>
            </a:pPr>
            <a:r>
              <a:rPr lang="en-US" altLang="ru-RU" sz="1600" dirty="0">
                <a:ea typeface="Al Bayan Plain" charset="0"/>
                <a:cs typeface="Al Bayan Plain" charset="0"/>
                <a:sym typeface="Al Bayan Plain" charset="0"/>
              </a:rPr>
              <a:t>Boosters give a deep, long-term and visible effect without “beauty injections” by optimizing the cells’ functions.</a:t>
            </a:r>
          </a:p>
          <a:p>
            <a:pPr marL="285750" indent="-285750" defTabSz="447675">
              <a:lnSpc>
                <a:spcPts val="1400"/>
              </a:lnSpc>
              <a:spcBef>
                <a:spcPct val="0"/>
              </a:spcBef>
              <a:buClr>
                <a:srgbClr val="92D050"/>
              </a:buClr>
              <a:buFont typeface="Arial" pitchFamily="34" charset="0"/>
              <a:buChar char="•"/>
            </a:pPr>
            <a:endParaRPr lang="ru-RU" altLang="ru-RU" sz="1600" dirty="0">
              <a:ea typeface="Al Bayan Plain" charset="0"/>
              <a:cs typeface="Al Bayan Plain" charset="0"/>
              <a:sym typeface="Al Bayan Plain" charset="0"/>
            </a:endParaRPr>
          </a:p>
          <a:p>
            <a:pPr marL="285750" indent="-285750" defTabSz="447675">
              <a:lnSpc>
                <a:spcPts val="1400"/>
              </a:lnSpc>
              <a:spcBef>
                <a:spcPct val="0"/>
              </a:spcBef>
              <a:buClr>
                <a:srgbClr val="92D050"/>
              </a:buClr>
              <a:buFont typeface="Arial" pitchFamily="34" charset="0"/>
              <a:buChar char="•"/>
            </a:pPr>
            <a:r>
              <a:rPr lang="en-US" altLang="ru-RU" sz="1600" dirty="0">
                <a:ea typeface="Al Bayan Plain" charset="0"/>
                <a:cs typeface="Al Bayan Plain" charset="0"/>
                <a:sym typeface="Al Bayan Plain" charset="0"/>
              </a:rPr>
              <a:t>The most pronounced results can be seen on the skin, exposed to chronic stress, damage and aging. </a:t>
            </a:r>
          </a:p>
          <a:p>
            <a:pPr marL="285750" indent="-285750" defTabSz="447675">
              <a:lnSpc>
                <a:spcPts val="1400"/>
              </a:lnSpc>
              <a:spcBef>
                <a:spcPct val="0"/>
              </a:spcBef>
              <a:buClr>
                <a:srgbClr val="92D050"/>
              </a:buClr>
              <a:buFont typeface="Arial" pitchFamily="34" charset="0"/>
              <a:buChar char="•"/>
            </a:pPr>
            <a:endParaRPr lang="ru-RU" altLang="ru-RU" sz="1600" dirty="0">
              <a:ea typeface="Al Bayan Plain" charset="0"/>
              <a:cs typeface="Al Bayan Plain" charset="0"/>
              <a:sym typeface="Al Bayan Plain" charset="0"/>
            </a:endParaRPr>
          </a:p>
          <a:p>
            <a:pPr marL="285750" indent="-285750" defTabSz="447675">
              <a:lnSpc>
                <a:spcPts val="1400"/>
              </a:lnSpc>
              <a:spcBef>
                <a:spcPct val="0"/>
              </a:spcBef>
              <a:buClr>
                <a:srgbClr val="92D050"/>
              </a:buClr>
              <a:buFont typeface="Arial" pitchFamily="34" charset="0"/>
              <a:buChar char="•"/>
            </a:pPr>
            <a:r>
              <a:rPr lang="en-US" altLang="ru-RU" sz="1600" dirty="0">
                <a:ea typeface="Al Bayan Plain" charset="0"/>
                <a:cs typeface="Al Bayan Plain" charset="0"/>
                <a:sym typeface="Al Bayan Plain" charset="0"/>
              </a:rPr>
              <a:t>They provide an optimal care for sensitive and reactive skin.</a:t>
            </a:r>
            <a:endParaRPr lang="ru-RU" altLang="ru-RU" sz="1600" dirty="0">
              <a:ea typeface="Al Bayan Plain" charset="0"/>
              <a:cs typeface="Al Bayan Plain" charset="0"/>
              <a:sym typeface="Al Bayan Plain" charset="0"/>
            </a:endParaRPr>
          </a:p>
        </p:txBody>
      </p:sp>
      <p:sp>
        <p:nvSpPr>
          <p:cNvPr id="18" name="Прямоугольник 17"/>
          <p:cNvSpPr/>
          <p:nvPr/>
        </p:nvSpPr>
        <p:spPr>
          <a:xfrm>
            <a:off x="518498" y="3389064"/>
            <a:ext cx="9142738" cy="788036"/>
          </a:xfrm>
          <a:prstGeom prst="rect">
            <a:avLst/>
          </a:prstGeom>
        </p:spPr>
        <p:txBody>
          <a:bodyPr wrap="square">
            <a:spAutoFit/>
          </a:bodyPr>
          <a:lstStyle/>
          <a:p>
            <a:pPr marL="68263" indent="-68263" defTabSz="447675">
              <a:lnSpc>
                <a:spcPts val="1800"/>
              </a:lnSpc>
              <a:spcBef>
                <a:spcPct val="0"/>
              </a:spcBef>
            </a:pPr>
            <a:r>
              <a:rPr lang="en-US" altLang="ru-RU" sz="2400" dirty="0" err="1">
                <a:solidFill>
                  <a:srgbClr val="92D050"/>
                </a:solidFill>
                <a:ea typeface="Al Bayan Plain" charset="0"/>
                <a:cs typeface="Al Bayan Plain" charset="0"/>
                <a:sym typeface="Al Bayan Plain" charset="0"/>
              </a:rPr>
              <a:t>Teana</a:t>
            </a:r>
            <a:r>
              <a:rPr lang="ru-RU" altLang="ru-RU" sz="2400" dirty="0">
                <a:ea typeface="Al Bayan Plain" charset="0"/>
                <a:cs typeface="Al Bayan Plain" charset="0"/>
                <a:sym typeface="Al Bayan Plain" charset="0"/>
              </a:rPr>
              <a:t> </a:t>
            </a:r>
            <a:r>
              <a:rPr lang="en-US" altLang="ru-RU" sz="1800" dirty="0">
                <a:ea typeface="Al Bayan Plain" charset="0"/>
                <a:cs typeface="Al Bayan Plain" charset="0"/>
                <a:sym typeface="Al Bayan Plain" charset="0"/>
              </a:rPr>
              <a:t>is the first skincare brand, which has launched a wide range of boosters, targeting various skin imperfections and presenting an affordable alternative to beauty salon treatments. Application of just 0,5-1ml per day makes one booster last for 20 to 40 days.</a:t>
            </a:r>
            <a:endParaRPr lang="ru-RU" altLang="ru-RU" sz="1800" dirty="0">
              <a:ea typeface="Al Bayan Plain" charset="0"/>
              <a:cs typeface="Al Bayan Plain" charset="0"/>
              <a:sym typeface="Al Bayan Plain" charset="0"/>
            </a:endParaRPr>
          </a:p>
        </p:txBody>
      </p:sp>
      <p:sp>
        <p:nvSpPr>
          <p:cNvPr id="19" name="object 12"/>
          <p:cNvSpPr/>
          <p:nvPr/>
        </p:nvSpPr>
        <p:spPr>
          <a:xfrm>
            <a:off x="7144519" y="4364845"/>
            <a:ext cx="45719" cy="1943438"/>
          </a:xfrm>
          <a:custGeom>
            <a:avLst/>
            <a:gdLst/>
            <a:ahLst/>
            <a:cxnLst/>
            <a:rect l="l" t="t" r="r" b="b"/>
            <a:pathLst>
              <a:path h="4320540">
                <a:moveTo>
                  <a:pt x="0" y="0"/>
                </a:moveTo>
                <a:lnTo>
                  <a:pt x="0" y="4320006"/>
                </a:lnTo>
              </a:path>
            </a:pathLst>
          </a:custGeom>
          <a:ln w="6350">
            <a:solidFill>
              <a:srgbClr val="000000"/>
            </a:solidFill>
          </a:ln>
        </p:spPr>
        <p:txBody>
          <a:bodyPr wrap="square" lIns="0" tIns="0" rIns="0" bIns="0" rtlCol="0"/>
          <a:lstStyle/>
          <a:p>
            <a:endParaRPr/>
          </a:p>
        </p:txBody>
      </p:sp>
      <p:pic>
        <p:nvPicPr>
          <p:cNvPr id="15" name="Изображение 3" descr="Безымянный-4.png">
            <a:extLst>
              <a:ext uri="{FF2B5EF4-FFF2-40B4-BE49-F238E27FC236}">
                <a16:creationId xmlns:a16="http://schemas.microsoft.com/office/drawing/2014/main" id="{53FEB9DF-A690-490D-A5B7-99FE88F1B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355382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5799" y="550874"/>
            <a:ext cx="7820746" cy="461665"/>
          </a:xfrm>
          <a:prstGeom prst="rect">
            <a:avLst/>
          </a:prstGeom>
        </p:spPr>
        <p:txBody>
          <a:bodyPr wrap="square">
            <a:spAutoFit/>
          </a:bodyPr>
          <a:lstStyle/>
          <a:p>
            <a:pPr marL="385763" indent="-385763"/>
            <a:r>
              <a:rPr lang="ru-RU" altLang="ru-RU" sz="2400" dirty="0">
                <a:solidFill>
                  <a:srgbClr val="92D050"/>
                </a:solidFill>
              </a:rPr>
              <a:t>18</a:t>
            </a:r>
            <a:r>
              <a:rPr lang="en-US" altLang="ru-RU" sz="2400" dirty="0">
                <a:solidFill>
                  <a:srgbClr val="92D050"/>
                </a:solidFill>
              </a:rPr>
              <a:t> boosters</a:t>
            </a:r>
            <a:r>
              <a:rPr lang="ru-RU" altLang="ru-RU" sz="2400" dirty="0">
                <a:solidFill>
                  <a:srgbClr val="92D050"/>
                </a:solidFill>
              </a:rPr>
              <a:t> </a:t>
            </a:r>
            <a:r>
              <a:rPr lang="ru-RU" altLang="ru-RU" sz="2400" dirty="0" err="1">
                <a:solidFill>
                  <a:srgbClr val="FF0080"/>
                </a:solidFill>
              </a:rPr>
              <a:t>Teana</a:t>
            </a:r>
            <a:r>
              <a:rPr lang="ru-RU" altLang="ru-RU" sz="2400" dirty="0">
                <a:solidFill>
                  <a:srgbClr val="FF0080"/>
                </a:solidFill>
              </a:rPr>
              <a:t> </a:t>
            </a:r>
            <a:r>
              <a:rPr lang="ru-RU" altLang="ru-RU" sz="2400" dirty="0" err="1">
                <a:solidFill>
                  <a:srgbClr val="FF0080"/>
                </a:solidFill>
              </a:rPr>
              <a:t>Expert</a:t>
            </a:r>
            <a:r>
              <a:rPr lang="ru-RU" altLang="ru-RU" sz="2400" dirty="0">
                <a:solidFill>
                  <a:srgbClr val="FF0080"/>
                </a:solidFill>
              </a:rPr>
              <a:t> </a:t>
            </a:r>
            <a:r>
              <a:rPr lang="ru-RU" altLang="ru-RU" sz="2400" dirty="0" err="1">
                <a:solidFill>
                  <a:srgbClr val="FF0080"/>
                </a:solidFill>
              </a:rPr>
              <a:t>Boost</a:t>
            </a:r>
            <a:r>
              <a:rPr lang="ru-RU" altLang="ru-RU" sz="2400" dirty="0">
                <a:solidFill>
                  <a:srgbClr val="FF0080"/>
                </a:solidFill>
              </a:rPr>
              <a:t> </a:t>
            </a:r>
            <a:r>
              <a:rPr lang="ru-RU" altLang="ru-RU" sz="2400" dirty="0">
                <a:solidFill>
                  <a:srgbClr val="92D050"/>
                </a:solidFill>
              </a:rPr>
              <a:t>— </a:t>
            </a:r>
            <a:r>
              <a:rPr lang="en-US" altLang="ru-RU" sz="2400" dirty="0">
                <a:solidFill>
                  <a:srgbClr val="92D050"/>
                </a:solidFill>
              </a:rPr>
              <a:t>leading to a</a:t>
            </a:r>
            <a:r>
              <a:rPr lang="ru-RU" altLang="ru-RU" sz="2400" dirty="0">
                <a:solidFill>
                  <a:srgbClr val="92D050"/>
                </a:solidFill>
              </a:rPr>
              <a:t> </a:t>
            </a:r>
            <a:r>
              <a:rPr lang="ru-RU" altLang="ru-RU" sz="2400" dirty="0" err="1">
                <a:solidFill>
                  <a:srgbClr val="FF0080"/>
                </a:solidFill>
              </a:rPr>
              <a:t>wow</a:t>
            </a:r>
            <a:r>
              <a:rPr lang="ru-RU" altLang="ru-RU" sz="2400" dirty="0">
                <a:solidFill>
                  <a:srgbClr val="FF0080"/>
                </a:solidFill>
              </a:rPr>
              <a:t>-</a:t>
            </a:r>
            <a:r>
              <a:rPr lang="en-US" altLang="ru-RU" sz="2400" dirty="0">
                <a:solidFill>
                  <a:srgbClr val="FF0080"/>
                </a:solidFill>
              </a:rPr>
              <a:t>effect.</a:t>
            </a:r>
            <a:endParaRPr lang="ru-RU" altLang="ru-RU" sz="2400" dirty="0">
              <a:solidFill>
                <a:srgbClr val="FF0080"/>
              </a:solidFill>
            </a:endParaRPr>
          </a:p>
        </p:txBody>
      </p:sp>
      <p:sp>
        <p:nvSpPr>
          <p:cNvPr id="9" name="Прямоугольник 8"/>
          <p:cNvSpPr/>
          <p:nvPr/>
        </p:nvSpPr>
        <p:spPr>
          <a:xfrm>
            <a:off x="464272" y="1413164"/>
            <a:ext cx="4677650" cy="4435766"/>
          </a:xfrm>
          <a:prstGeom prst="rect">
            <a:avLst/>
          </a:prstGeom>
        </p:spPr>
        <p:txBody>
          <a:bodyPr wrap="square">
            <a:spAutoFit/>
          </a:bodyPr>
          <a:lstStyle/>
          <a:p>
            <a:pPr marL="385763" indent="-385763">
              <a:lnSpc>
                <a:spcPts val="2000"/>
              </a:lnSpc>
            </a:pPr>
            <a:r>
              <a:rPr lang="en-US" altLang="ru-RU" sz="1600" dirty="0">
                <a:solidFill>
                  <a:srgbClr val="92D050"/>
                </a:solidFill>
                <a:ea typeface="Al Bayan Plain" charset="0"/>
                <a:cs typeface="Al Bayan Plain" charset="0"/>
                <a:sym typeface="Al Bayan Plain" charset="0"/>
              </a:rPr>
              <a:t>ALTERNATIVE TO BEAUTY SALON COSMETOLOGY</a:t>
            </a:r>
            <a:r>
              <a:rPr lang="ru-RU" altLang="ru-RU" sz="1600" dirty="0">
                <a:solidFill>
                  <a:srgbClr val="92D050"/>
                </a:solidFill>
                <a:ea typeface="Al Bayan Plain" charset="0"/>
                <a:cs typeface="Al Bayan Plain" charset="0"/>
                <a:sym typeface="Al Bayan Plain" charset="0"/>
              </a:rPr>
              <a:t> </a:t>
            </a: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Booster with </a:t>
            </a:r>
            <a:r>
              <a:rPr lang="en-US" altLang="ru-RU" sz="1400" dirty="0" err="1">
                <a:sym typeface="Al Bayan Plain" charset="0"/>
              </a:rPr>
              <a:t>ionosomes</a:t>
            </a:r>
            <a:r>
              <a:rPr lang="en-US" altLang="ru-RU" sz="1400" dirty="0">
                <a:sym typeface="Al Bayan Plain" charset="0"/>
              </a:rPr>
              <a:t> </a:t>
            </a:r>
            <a:r>
              <a:rPr lang="en-US" altLang="ru-RU" sz="1400" dirty="0">
                <a:solidFill>
                  <a:srgbClr val="6F6F6E"/>
                </a:solidFill>
                <a:sym typeface="Al Bayan Plain" charset="0"/>
              </a:rPr>
              <a:t>NON-INJECTION FILLING</a:t>
            </a:r>
            <a:endParaRPr lang="ru-RU" altLang="ru-RU" sz="1400" dirty="0">
              <a:solidFill>
                <a:srgbClr val="6F6F6E"/>
              </a:solidFill>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Booster for mature skin </a:t>
            </a:r>
            <a:r>
              <a:rPr lang="en-US" altLang="ru-RU" sz="1400" dirty="0">
                <a:solidFill>
                  <a:srgbClr val="6F6F6E"/>
                </a:solidFill>
                <a:sym typeface="Al Bayan Plain" charset="0"/>
              </a:rPr>
              <a:t>BLUE RETINOL</a:t>
            </a:r>
            <a:endParaRPr lang="ru-RU" altLang="ru-RU" sz="1400" dirty="0">
              <a:solidFill>
                <a:srgbClr val="6F6F6E"/>
              </a:solidFill>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Booster for a non-surgical </a:t>
            </a:r>
            <a:r>
              <a:rPr lang="en-US" altLang="ru-RU" sz="1400" dirty="0">
                <a:sym typeface="Al Bayan Plain" charset="0"/>
              </a:rPr>
              <a:t>facelift </a:t>
            </a:r>
            <a:r>
              <a:rPr lang="en-US" altLang="ru-RU" sz="1400" dirty="0">
                <a:solidFill>
                  <a:srgbClr val="6F6F6E"/>
                </a:solidFill>
                <a:sym typeface="Al Bayan Plain" charset="0"/>
              </a:rPr>
              <a:t>IDEAL SHAPE</a:t>
            </a:r>
          </a:p>
          <a:p>
            <a:pPr marL="385763" indent="-385763">
              <a:lnSpc>
                <a:spcPts val="2000"/>
              </a:lnSpc>
            </a:pPr>
            <a:endParaRPr lang="ru-RU" altLang="ru-RU" sz="1400" dirty="0">
              <a:ea typeface="Al Bayan Plain" charset="0"/>
              <a:cs typeface="Al Bayan Plain" charset="0"/>
              <a:sym typeface="Al Bayan Plain" charset="0"/>
            </a:endParaRPr>
          </a:p>
          <a:p>
            <a:pPr marL="385763" indent="-385763">
              <a:lnSpc>
                <a:spcPts val="2000"/>
              </a:lnSpc>
            </a:pPr>
            <a:r>
              <a:rPr lang="ru-RU" altLang="ru-RU" sz="1600" dirty="0">
                <a:solidFill>
                  <a:srgbClr val="92D050"/>
                </a:solidFill>
                <a:ea typeface="Times Roman" charset="0"/>
                <a:cs typeface="Times Roman" charset="0"/>
                <a:sym typeface="Times Roman" charset="0"/>
              </a:rPr>
              <a:t> </a:t>
            </a:r>
            <a:endParaRPr lang="en-US" altLang="ru-RU" sz="1600" dirty="0">
              <a:solidFill>
                <a:srgbClr val="92D050"/>
              </a:solidFill>
              <a:ea typeface="Times Roman" charset="0"/>
              <a:cs typeface="Times Roman" charset="0"/>
              <a:sym typeface="Times Roman" charset="0"/>
            </a:endParaRPr>
          </a:p>
          <a:p>
            <a:pPr marL="385763" indent="-385763">
              <a:lnSpc>
                <a:spcPts val="2000"/>
              </a:lnSpc>
            </a:pPr>
            <a:r>
              <a:rPr lang="en-US" altLang="ru-RU" sz="1600" dirty="0">
                <a:solidFill>
                  <a:srgbClr val="92D050"/>
                </a:solidFill>
                <a:ea typeface="Al Bayan Plain" charset="0"/>
                <a:cs typeface="Al Bayan Plain" charset="0"/>
                <a:sym typeface="Al Bayan Plain" charset="0"/>
              </a:rPr>
              <a:t>CORRECTION OF SKIN IMPERFECTIONS</a:t>
            </a:r>
            <a:endParaRPr lang="ru-RU" altLang="ru-RU" sz="1600" dirty="0">
              <a:solidFill>
                <a:srgbClr val="92D050"/>
              </a:solidFill>
              <a:ea typeface="Al Bayan Plain" charset="0"/>
              <a:cs typeface="Al Bayan Plain" charset="0"/>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Spider veins corrector </a:t>
            </a:r>
            <a:r>
              <a:rPr lang="en-US" altLang="ru-RU" sz="1400" dirty="0">
                <a:solidFill>
                  <a:srgbClr val="6F6F6E"/>
                </a:solidFill>
                <a:sym typeface="Al Bayan Plain" charset="0"/>
              </a:rPr>
              <a:t>MIRABILIS</a:t>
            </a:r>
            <a:endParaRPr lang="ru-RU" altLang="ru-RU" sz="1400" dirty="0">
              <a:solidFill>
                <a:srgbClr val="6F6F6E"/>
              </a:solidFill>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Pore minimizing booster </a:t>
            </a:r>
            <a:r>
              <a:rPr lang="en-US" altLang="ru-RU" sz="1400" dirty="0">
                <a:solidFill>
                  <a:srgbClr val="6F6F6E"/>
                </a:solidFill>
                <a:sym typeface="Al Bayan Plain" charset="0"/>
              </a:rPr>
              <a:t>INVISIBLE PORES</a:t>
            </a:r>
            <a:endParaRPr lang="ru-RU" altLang="ru-RU" sz="1400" dirty="0">
              <a:solidFill>
                <a:srgbClr val="6F6F6E"/>
              </a:solidFill>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Booster for problem skin </a:t>
            </a:r>
            <a:r>
              <a:rPr lang="en-US" altLang="ru-RU" sz="1400" dirty="0">
                <a:solidFill>
                  <a:srgbClr val="6F6F6E"/>
                </a:solidFill>
                <a:sym typeface="Al Bayan Plain" charset="0"/>
              </a:rPr>
              <a:t>NATURAL SALICYLIC ACID</a:t>
            </a:r>
          </a:p>
          <a:p>
            <a:pPr marL="385763" indent="-385763">
              <a:lnSpc>
                <a:spcPts val="2000"/>
              </a:lnSpc>
            </a:pPr>
            <a:endParaRPr lang="ru-RU" altLang="ru-RU" sz="1400" dirty="0">
              <a:ea typeface="Al Bayan Plain" charset="0"/>
              <a:cs typeface="Al Bayan Plain" charset="0"/>
              <a:sym typeface="Al Bayan Plain" charset="0"/>
            </a:endParaRPr>
          </a:p>
          <a:p>
            <a:pPr marL="385763" indent="-385763">
              <a:lnSpc>
                <a:spcPts val="2000"/>
              </a:lnSpc>
            </a:pPr>
            <a:endParaRPr lang="en-US" altLang="ru-RU" sz="1600" dirty="0">
              <a:solidFill>
                <a:srgbClr val="92D050"/>
              </a:solidFill>
              <a:ea typeface="Al Bayan Plain" charset="0"/>
              <a:cs typeface="Al Bayan Plain" charset="0"/>
              <a:sym typeface="Al Bayan Plain" charset="0"/>
            </a:endParaRPr>
          </a:p>
          <a:p>
            <a:pPr marL="385763" indent="-385763">
              <a:lnSpc>
                <a:spcPts val="2000"/>
              </a:lnSpc>
            </a:pPr>
            <a:r>
              <a:rPr lang="en-US" altLang="ru-RU" sz="1600" dirty="0">
                <a:solidFill>
                  <a:srgbClr val="92D050"/>
                </a:solidFill>
                <a:ea typeface="Al Bayan Plain" charset="0"/>
                <a:cs typeface="Al Bayan Plain" charset="0"/>
                <a:sym typeface="Al Bayan Plain" charset="0"/>
              </a:rPr>
              <a:t>INTENSIVE LIGHTENING</a:t>
            </a:r>
            <a:endParaRPr lang="ru-RU" altLang="ru-RU" sz="1600" dirty="0">
              <a:solidFill>
                <a:srgbClr val="92D050"/>
              </a:solidFill>
              <a:ea typeface="Al Bayan Plain" charset="0"/>
              <a:cs typeface="Al Bayan Plain" charset="0"/>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sz="1400" dirty="0"/>
              <a:t>Day brightening booster </a:t>
            </a:r>
            <a:r>
              <a:rPr lang="en-US" sz="1400" dirty="0">
                <a:solidFill>
                  <a:srgbClr val="6F6F6E"/>
                </a:solidFill>
              </a:rPr>
              <a:t>3D-LASER </a:t>
            </a:r>
            <a:endParaRPr lang="ru-RU" altLang="ru-RU" sz="1400" dirty="0">
              <a:solidFill>
                <a:srgbClr val="6F6F6E"/>
              </a:solidFill>
              <a:ea typeface="Al Bayan Plain" charset="0"/>
              <a:cs typeface="Al Bayan Plain" charset="0"/>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Night brightening booster </a:t>
            </a:r>
            <a:r>
              <a:rPr lang="en-US" altLang="ru-RU" sz="1400" dirty="0">
                <a:solidFill>
                  <a:srgbClr val="6F6F6E"/>
                </a:solidFill>
                <a:sym typeface="Al Bayan Plain" charset="0"/>
              </a:rPr>
              <a:t>ANTI-SPOT</a:t>
            </a:r>
            <a:endParaRPr lang="ru-RU" altLang="ru-RU" sz="1400" dirty="0">
              <a:solidFill>
                <a:srgbClr val="6F6F6E"/>
              </a:solidFill>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Hand &amp; </a:t>
            </a:r>
            <a:r>
              <a:rPr lang="en-US" altLang="ru-RU" sz="1400" dirty="0" err="1">
                <a:ea typeface="Al Bayan Plain" charset="0"/>
                <a:cs typeface="Al Bayan Plain" charset="0"/>
                <a:sym typeface="Al Bayan Plain" charset="0"/>
              </a:rPr>
              <a:t>decollete</a:t>
            </a:r>
            <a:r>
              <a:rPr lang="en-US" altLang="ru-RU" sz="1400" dirty="0">
                <a:ea typeface="Al Bayan Plain" charset="0"/>
                <a:cs typeface="Al Bayan Plain" charset="0"/>
                <a:sym typeface="Al Bayan Plain" charset="0"/>
              </a:rPr>
              <a:t> anti-spot booster </a:t>
            </a:r>
            <a:r>
              <a:rPr lang="en-US" altLang="ru-RU" sz="1400" dirty="0">
                <a:solidFill>
                  <a:srgbClr val="6F6F6E"/>
                </a:solidFill>
                <a:sym typeface="Al Bayan Plain" charset="0"/>
              </a:rPr>
              <a:t>WHITE</a:t>
            </a:r>
            <a:r>
              <a:rPr lang="en-US" altLang="ru-RU" sz="1400" dirty="0">
                <a:ea typeface="Al Bayan Plain" charset="0"/>
                <a:cs typeface="Al Bayan Plain" charset="0"/>
                <a:sym typeface="Al Bayan Plain" charset="0"/>
              </a:rPr>
              <a:t> </a:t>
            </a:r>
            <a:r>
              <a:rPr lang="en-US" altLang="ru-RU" sz="1400" dirty="0">
                <a:solidFill>
                  <a:srgbClr val="6F6F6E"/>
                </a:solidFill>
                <a:sym typeface="Al Bayan Plain" charset="0"/>
              </a:rPr>
              <a:t>TURMERIC</a:t>
            </a:r>
            <a:endParaRPr lang="ru-RU" altLang="ru-RU" sz="1400" dirty="0">
              <a:solidFill>
                <a:srgbClr val="6F6F6E"/>
              </a:solidFill>
              <a:sym typeface="Al Bayan Plain" charset="0"/>
            </a:endParaRPr>
          </a:p>
          <a:p>
            <a:pPr marL="385763" indent="-385763">
              <a:lnSpc>
                <a:spcPts val="2000"/>
              </a:lnSpc>
            </a:pPr>
            <a:r>
              <a:rPr lang="ru-RU" altLang="ru-RU" sz="1400" dirty="0">
                <a:solidFill>
                  <a:srgbClr val="92D050"/>
                </a:solidFill>
                <a:ea typeface="Al Bayan Plain" charset="0"/>
                <a:cs typeface="Al Bayan Plain" charset="0"/>
                <a:sym typeface="Al Bayan Plain" charset="0"/>
              </a:rPr>
              <a:t>	</a:t>
            </a:r>
            <a:endParaRPr lang="ru-RU" altLang="ru-RU" sz="1400" dirty="0">
              <a:ea typeface="Al Bayan Plain" charset="0"/>
              <a:cs typeface="Al Bayan Plain" charset="0"/>
              <a:sym typeface="Al Bayan Plain" charset="0"/>
            </a:endParaRPr>
          </a:p>
        </p:txBody>
      </p:sp>
      <p:sp>
        <p:nvSpPr>
          <p:cNvPr id="10" name="Прямоугольник 9"/>
          <p:cNvSpPr/>
          <p:nvPr/>
        </p:nvSpPr>
        <p:spPr>
          <a:xfrm>
            <a:off x="5141921" y="1413164"/>
            <a:ext cx="5343525" cy="4179286"/>
          </a:xfrm>
          <a:prstGeom prst="rect">
            <a:avLst/>
          </a:prstGeom>
        </p:spPr>
        <p:txBody>
          <a:bodyPr>
            <a:spAutoFit/>
          </a:bodyPr>
          <a:lstStyle/>
          <a:p>
            <a:pPr marL="385763" indent="-385763">
              <a:lnSpc>
                <a:spcPts val="2000"/>
              </a:lnSpc>
            </a:pPr>
            <a:r>
              <a:rPr lang="en-US" altLang="ru-RU" sz="1600" dirty="0">
                <a:solidFill>
                  <a:srgbClr val="92D050"/>
                </a:solidFill>
                <a:ea typeface="Al Bayan Plain" charset="0"/>
                <a:cs typeface="Al Bayan Plain" charset="0"/>
                <a:sym typeface="Al Bayan Plain" charset="0"/>
              </a:rPr>
              <a:t>PROTECTION FROM THE MAIN CAUSES OF AGING</a:t>
            </a:r>
            <a:endParaRPr lang="ru-RU" altLang="ru-RU" sz="1600" dirty="0">
              <a:solidFill>
                <a:srgbClr val="92D050"/>
              </a:solidFill>
              <a:ea typeface="Al Bayan Plain" charset="0"/>
              <a:cs typeface="Al Bayan Plain" charset="0"/>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Day brightening booster </a:t>
            </a:r>
            <a:r>
              <a:rPr lang="en-US" altLang="ru-RU" sz="1400" dirty="0">
                <a:solidFill>
                  <a:srgbClr val="6F6F6E"/>
                </a:solidFill>
                <a:sym typeface="Al Bayan Plain" charset="0"/>
              </a:rPr>
              <a:t>SPF 30 TOTAL PROTECTION</a:t>
            </a:r>
            <a:endParaRPr lang="ru-RU" altLang="ru-RU" sz="1400" dirty="0">
              <a:solidFill>
                <a:srgbClr val="6F6F6E"/>
              </a:solidFill>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Mineral energizing booster for tired skin </a:t>
            </a:r>
            <a:r>
              <a:rPr lang="en-US" altLang="ru-RU" sz="1400" dirty="0">
                <a:solidFill>
                  <a:srgbClr val="6F6F6E"/>
                </a:solidFill>
                <a:sym typeface="Al Bayan Plain" charset="0"/>
              </a:rPr>
              <a:t>STOP-STRESS</a:t>
            </a:r>
            <a:endParaRPr lang="ru-RU" altLang="ru-RU" sz="1400" dirty="0">
              <a:solidFill>
                <a:srgbClr val="6F6F6E"/>
              </a:solidFill>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Booster against glycation </a:t>
            </a:r>
            <a:r>
              <a:rPr lang="en-US" altLang="ru-RU" sz="1400" dirty="0">
                <a:solidFill>
                  <a:srgbClr val="6F6F6E"/>
                </a:solidFill>
                <a:sym typeface="Al Bayan Plain" charset="0"/>
              </a:rPr>
              <a:t>GLYCO-STOP</a:t>
            </a:r>
            <a:endParaRPr lang="ru-RU" altLang="ru-RU" sz="1400" dirty="0">
              <a:solidFill>
                <a:srgbClr val="6F6F6E"/>
              </a:solidFill>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Protecting booster </a:t>
            </a:r>
            <a:r>
              <a:rPr lang="en-US" altLang="ru-RU" sz="1400" dirty="0">
                <a:solidFill>
                  <a:srgbClr val="6F6F6E"/>
                </a:solidFill>
                <a:sym typeface="Al Bayan Plain" charset="0"/>
              </a:rPr>
              <a:t>ANTI-INFLAMMAGING</a:t>
            </a:r>
            <a:endParaRPr lang="ru-RU" altLang="ru-RU" sz="1400" dirty="0">
              <a:solidFill>
                <a:srgbClr val="6F6F6E"/>
              </a:solidFill>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Booster with boreal wood extracts </a:t>
            </a:r>
            <a:r>
              <a:rPr lang="en-US" altLang="ru-RU" sz="1400" dirty="0">
                <a:solidFill>
                  <a:srgbClr val="6F6F6E"/>
                </a:solidFill>
                <a:sym typeface="Al Bayan Plain" charset="0"/>
              </a:rPr>
              <a:t>EXTREME CARE</a:t>
            </a:r>
            <a:endParaRPr lang="ru-RU" altLang="ru-RU" sz="1400" dirty="0">
              <a:solidFill>
                <a:srgbClr val="6F6F6E"/>
              </a:solidFill>
              <a:sym typeface="Al Bayan Plain" charset="0"/>
            </a:endParaRPr>
          </a:p>
          <a:p>
            <a:pPr marL="385763" indent="-385763">
              <a:lnSpc>
                <a:spcPts val="2000"/>
              </a:lnSpc>
            </a:pPr>
            <a:endParaRPr lang="ru-RU" altLang="ru-RU" sz="1400" dirty="0">
              <a:ea typeface="Al Bayan Plain" charset="0"/>
              <a:cs typeface="Al Bayan Plain" charset="0"/>
              <a:sym typeface="Al Bayan Plain" charset="0"/>
            </a:endParaRPr>
          </a:p>
          <a:p>
            <a:pPr marL="385763" indent="-385763">
              <a:lnSpc>
                <a:spcPts val="2000"/>
              </a:lnSpc>
            </a:pPr>
            <a:endParaRPr lang="en-US" altLang="ru-RU" sz="1600" dirty="0">
              <a:solidFill>
                <a:srgbClr val="92D050"/>
              </a:solidFill>
              <a:ea typeface="Al Bayan Plain" charset="0"/>
              <a:cs typeface="Al Bayan Plain" charset="0"/>
              <a:sym typeface="Al Bayan Plain" charset="0"/>
            </a:endParaRPr>
          </a:p>
          <a:p>
            <a:pPr marL="385763" indent="-385763">
              <a:lnSpc>
                <a:spcPts val="2000"/>
              </a:lnSpc>
            </a:pPr>
            <a:r>
              <a:rPr lang="en-US" altLang="ru-RU" sz="1600" dirty="0">
                <a:solidFill>
                  <a:srgbClr val="92D050"/>
                </a:solidFill>
                <a:ea typeface="Al Bayan Plain" charset="0"/>
                <a:cs typeface="Al Bayan Plain" charset="0"/>
                <a:sym typeface="Al Bayan Plain" charset="0"/>
              </a:rPr>
              <a:t>STRENGTHENING THE SKIN’S STRUCTURE AND </a:t>
            </a:r>
            <a:r>
              <a:rPr lang="ru-RU" altLang="ru-RU" sz="1600" dirty="0">
                <a:solidFill>
                  <a:srgbClr val="92D050"/>
                </a:solidFill>
                <a:ea typeface="Al Bayan Plain" charset="0"/>
                <a:cs typeface="Al Bayan Plain" charset="0"/>
                <a:sym typeface="Al Bayan Plain" charset="0"/>
              </a:rPr>
              <a:t>ANTI-AGE </a:t>
            </a:r>
            <a:r>
              <a:rPr lang="en-US" altLang="ru-RU" sz="1600" dirty="0">
                <a:solidFill>
                  <a:srgbClr val="92D050"/>
                </a:solidFill>
                <a:ea typeface="Al Bayan Plain" charset="0"/>
                <a:cs typeface="Al Bayan Plain" charset="0"/>
                <a:sym typeface="Al Bayan Plain" charset="0"/>
              </a:rPr>
              <a:t>CARE</a:t>
            </a:r>
            <a:endParaRPr lang="ru-RU" altLang="ru-RU" sz="1600" dirty="0">
              <a:solidFill>
                <a:srgbClr val="92D050"/>
              </a:solidFill>
              <a:ea typeface="Al Bayan Plain" charset="0"/>
              <a:cs typeface="Al Bayan Plain" charset="0"/>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Luxurious anti-aging booster </a:t>
            </a:r>
            <a:r>
              <a:rPr lang="en-US" altLang="ru-RU" sz="1400" dirty="0">
                <a:solidFill>
                  <a:srgbClr val="6F6F6E"/>
                </a:solidFill>
                <a:sym typeface="Al Bayan Plain" charset="0"/>
              </a:rPr>
              <a:t>WHITE TRUFFLE</a:t>
            </a:r>
            <a:endParaRPr lang="ru-RU" altLang="ru-RU" sz="1400" dirty="0">
              <a:solidFill>
                <a:srgbClr val="6F6F6E"/>
              </a:solidFill>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Booster with </a:t>
            </a:r>
            <a:r>
              <a:rPr lang="en-US" altLang="ru-RU" sz="1400" dirty="0" err="1">
                <a:ea typeface="Al Bayan Plain" charset="0"/>
                <a:cs typeface="Al Bayan Plain" charset="0"/>
                <a:sym typeface="Al Bayan Plain" charset="0"/>
              </a:rPr>
              <a:t>phyto</a:t>
            </a:r>
            <a:r>
              <a:rPr lang="en-US" altLang="ru-RU" sz="1400" dirty="0">
                <a:ea typeface="Al Bayan Plain" charset="0"/>
                <a:cs typeface="Al Bayan Plain" charset="0"/>
                <a:sym typeface="Al Bayan Plain" charset="0"/>
              </a:rPr>
              <a:t> stem cells </a:t>
            </a:r>
            <a:r>
              <a:rPr lang="en-US" altLang="ru-RU" sz="1400" dirty="0">
                <a:solidFill>
                  <a:srgbClr val="6F6F6E"/>
                </a:solidFill>
                <a:sym typeface="Al Bayan Plain" charset="0"/>
              </a:rPr>
              <a:t>ELDERFLOWER &amp; GARDENIA</a:t>
            </a:r>
            <a:endParaRPr lang="ru-RU" altLang="ru-RU" sz="1400" dirty="0">
              <a:solidFill>
                <a:srgbClr val="6F6F6E"/>
              </a:solidFill>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Silicon booster </a:t>
            </a:r>
            <a:r>
              <a:rPr lang="en-US" altLang="ru-RU" sz="1400" dirty="0">
                <a:solidFill>
                  <a:srgbClr val="6F6F6E"/>
                </a:solidFill>
                <a:sym typeface="Al Bayan Plain" charset="0"/>
              </a:rPr>
              <a:t>THE RESTRUCTURIZER</a:t>
            </a:r>
            <a:endParaRPr lang="ru-RU" altLang="ru-RU" sz="1400" dirty="0">
              <a:solidFill>
                <a:srgbClr val="6F6F6E"/>
              </a:solidFill>
              <a:sym typeface="Al Bayan Plain" charset="0"/>
            </a:endParaRPr>
          </a:p>
          <a:p>
            <a:pPr marL="385763" indent="-385763">
              <a:lnSpc>
                <a:spcPts val="2000"/>
              </a:lnSpc>
            </a:pPr>
            <a:endParaRPr lang="ru-RU" altLang="ru-RU" sz="1400" dirty="0">
              <a:ea typeface="Al Bayan Plain" charset="0"/>
              <a:cs typeface="Al Bayan Plain" charset="0"/>
              <a:sym typeface="Al Bayan Plain" charset="0"/>
            </a:endParaRPr>
          </a:p>
          <a:p>
            <a:pPr marL="385763" indent="-385763">
              <a:lnSpc>
                <a:spcPts val="2000"/>
              </a:lnSpc>
            </a:pPr>
            <a:endParaRPr lang="en-US" altLang="ru-RU" sz="1600" dirty="0">
              <a:solidFill>
                <a:srgbClr val="92D050"/>
              </a:solidFill>
              <a:ea typeface="Al Bayan Plain" charset="0"/>
              <a:cs typeface="Al Bayan Plain" charset="0"/>
              <a:sym typeface="Al Bayan Plain" charset="0"/>
            </a:endParaRPr>
          </a:p>
          <a:p>
            <a:pPr marL="385763" indent="-385763">
              <a:lnSpc>
                <a:spcPts val="2000"/>
              </a:lnSpc>
            </a:pPr>
            <a:r>
              <a:rPr lang="en-US" altLang="ru-RU" sz="1600" dirty="0">
                <a:solidFill>
                  <a:srgbClr val="92D050"/>
                </a:solidFill>
                <a:ea typeface="Al Bayan Plain" charset="0"/>
                <a:cs typeface="Al Bayan Plain" charset="0"/>
                <a:sym typeface="Al Bayan Plain" charset="0"/>
              </a:rPr>
              <a:t>EYEBROWS AND LASHES GROWTH</a:t>
            </a:r>
            <a:endParaRPr lang="ru-RU" altLang="ru-RU" sz="1600" dirty="0">
              <a:solidFill>
                <a:srgbClr val="92D050"/>
              </a:solidFill>
              <a:ea typeface="Al Bayan Plain" charset="0"/>
              <a:cs typeface="Al Bayan Plain" charset="0"/>
              <a:sym typeface="Al Bayan Plain" charset="0"/>
            </a:endParaRPr>
          </a:p>
          <a:p>
            <a:pPr marL="385763" indent="-385763">
              <a:lnSpc>
                <a:spcPts val="2000"/>
              </a:lnSpc>
            </a:pPr>
            <a:r>
              <a:rPr lang="ru-RU" altLang="ru-RU" sz="1400" dirty="0">
                <a:ea typeface="Al Bayan Plain" charset="0"/>
                <a:cs typeface="Al Bayan Plain" charset="0"/>
                <a:sym typeface="Al Bayan Plain" charset="0"/>
              </a:rPr>
              <a:t>	•	</a:t>
            </a:r>
            <a:r>
              <a:rPr lang="en-US" altLang="ru-RU" sz="1400" dirty="0">
                <a:ea typeface="Al Bayan Plain" charset="0"/>
                <a:cs typeface="Al Bayan Plain" charset="0"/>
                <a:sym typeface="Al Bayan Plain" charset="0"/>
              </a:rPr>
              <a:t>Lash &amp; brow booster </a:t>
            </a:r>
            <a:r>
              <a:rPr lang="en-US" altLang="ru-RU" sz="1400" dirty="0">
                <a:solidFill>
                  <a:srgbClr val="6F6F6E"/>
                </a:solidFill>
                <a:sym typeface="Al Bayan Plain" charset="0"/>
              </a:rPr>
              <a:t>LARIX AND TEA PLANT</a:t>
            </a:r>
            <a:endParaRPr lang="ru-RU" altLang="ru-RU" sz="1400" dirty="0">
              <a:solidFill>
                <a:srgbClr val="6F6F6E"/>
              </a:solidFill>
              <a:sym typeface="Al Bayan Plain" charset="0"/>
            </a:endParaRPr>
          </a:p>
        </p:txBody>
      </p:sp>
      <p:pic>
        <p:nvPicPr>
          <p:cNvPr id="7" name="Изображение 3" descr="Безымянный-4.png">
            <a:extLst>
              <a:ext uri="{FF2B5EF4-FFF2-40B4-BE49-F238E27FC236}">
                <a16:creationId xmlns:a16="http://schemas.microsoft.com/office/drawing/2014/main" id="{F92EC341-9245-4C5A-854F-BF7EF5B12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40640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4204AF7-4735-4336-9B48-D57CB4CD906A}"/>
              </a:ext>
            </a:extLst>
          </p:cNvPr>
          <p:cNvPicPr>
            <a:picLocks noChangeAspect="1"/>
          </p:cNvPicPr>
          <p:nvPr/>
        </p:nvPicPr>
        <p:blipFill>
          <a:blip r:embed="rId2"/>
          <a:stretch>
            <a:fillRect/>
          </a:stretch>
        </p:blipFill>
        <p:spPr>
          <a:xfrm>
            <a:off x="-519" y="0"/>
            <a:ext cx="10689675" cy="7562849"/>
          </a:xfrm>
          <a:prstGeom prst="rect">
            <a:avLst/>
          </a:prstGeom>
        </p:spPr>
      </p:pic>
    </p:spTree>
    <p:extLst>
      <p:ext uri="{BB962C8B-B14F-4D97-AF65-F5344CB8AC3E}">
        <p14:creationId xmlns:p14="http://schemas.microsoft.com/office/powerpoint/2010/main" val="228741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18498" y="1208979"/>
            <a:ext cx="7988194" cy="330732"/>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46050" indent="-146050" algn="l" defTabSz="457200">
              <a:lnSpc>
                <a:spcPct val="50000"/>
              </a:lnSpc>
              <a:tabLst>
                <a:tab pos="139700" algn="l"/>
                <a:tab pos="457200" algn="l"/>
              </a:tabLst>
            </a:pPr>
            <a:r>
              <a:rPr lang="en-US" altLang="ru-RU" sz="2800" dirty="0">
                <a:latin typeface="+mn-lt"/>
                <a:ea typeface="Al Bayan Plain" charset="0"/>
                <a:cs typeface="Al Bayan Plain" charset="0"/>
                <a:sym typeface="Al Bayan Plain" charset="0"/>
              </a:rPr>
              <a:t>BOOSTER WITH IONOSOMES </a:t>
            </a:r>
            <a:r>
              <a:rPr lang="en-US" altLang="ru-RU" sz="2800" b="1" dirty="0">
                <a:latin typeface="+mn-lt"/>
                <a:ea typeface="Al Bayan Plain" charset="0"/>
                <a:cs typeface="Al Bayan Plain" charset="0"/>
                <a:sym typeface="Al Bayan Plain" charset="0"/>
              </a:rPr>
              <a:t>NON-INJECTION FILLING</a:t>
            </a:r>
            <a:endParaRPr lang="ru-RU" altLang="ru-RU" sz="2000" b="1" dirty="0">
              <a:latin typeface="+mn-lt"/>
              <a:ea typeface="Al Bayan Plain" charset="0"/>
              <a:cs typeface="Al Bayan Plain" charset="0"/>
              <a:sym typeface="Al Bayan Plain" charset="0"/>
            </a:endParaRPr>
          </a:p>
        </p:txBody>
      </p:sp>
      <p:sp>
        <p:nvSpPr>
          <p:cNvPr id="5" name="object 3"/>
          <p:cNvSpPr txBox="1">
            <a:spLocks/>
          </p:cNvSpPr>
          <p:nvPr/>
        </p:nvSpPr>
        <p:spPr>
          <a:xfrm>
            <a:off x="518497" y="2206653"/>
            <a:ext cx="6734710" cy="3059812"/>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46050" indent="-146050"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Correcting age-related changes by safely increasing the fatty tissues where needed;</a:t>
            </a:r>
          </a:p>
          <a:p>
            <a:pPr marL="146050" indent="-146050"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Reducing nasolabial folds and improving the face contours;</a:t>
            </a:r>
          </a:p>
          <a:p>
            <a:pPr marL="146050" indent="-146050"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Slowing down skin aging, caused by glycation (conglutination of collagen and elastin molecules by glucose);</a:t>
            </a:r>
            <a:endParaRPr lang="ru-RU" altLang="ru-RU" sz="1800" dirty="0">
              <a:ea typeface="Al Bayan Plain" charset="0"/>
              <a:cs typeface="Al Bayan Plain" charset="0"/>
              <a:sym typeface="Al Bayan Plain" charset="0"/>
            </a:endParaRPr>
          </a:p>
          <a:p>
            <a:pPr marL="146050" indent="-146050"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Making the skin more taut and smooth, reducing the appearance of wrinkles. </a:t>
            </a:r>
          </a:p>
          <a:p>
            <a:pPr marL="0" indent="0" defTabSz="457200">
              <a:buSzPct val="100000"/>
              <a:buNone/>
              <a:tabLst>
                <a:tab pos="139700" algn="l"/>
                <a:tab pos="457200" algn="l"/>
              </a:tabLst>
            </a:pPr>
            <a:endParaRPr lang="en-US" altLang="ru-RU" sz="1800" b="1" dirty="0">
              <a:solidFill>
                <a:srgbClr val="FF0080"/>
              </a:solidFill>
              <a:ea typeface="Al Bayan Plain" charset="0"/>
              <a:cs typeface="Al Bayan Plain" charset="0"/>
              <a:sym typeface="Al Bayan Plain" charset="0"/>
            </a:endParaRPr>
          </a:p>
          <a:p>
            <a:pPr marL="0" indent="0" defTabSz="457200">
              <a:buSzPct val="1000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Adipofill’in</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Kombuchka</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Volufiline</a:t>
            </a:r>
            <a:r>
              <a:rPr lang="ru-RU" altLang="ru-RU" sz="1800" b="1" dirty="0">
                <a:cs typeface="Calibri" pitchFamily="34" charset="0"/>
                <a:sym typeface="Calibri" pitchFamily="34" charset="0"/>
              </a:rPr>
              <a:t>. </a:t>
            </a:r>
            <a:endParaRPr lang="ru-RU" altLang="ru-RU" sz="1800" b="1" baseline="-13000" dirty="0">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45433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ject 2"/>
          <p:cNvSpPr txBox="1">
            <a:spLocks/>
          </p:cNvSpPr>
          <p:nvPr/>
        </p:nvSpPr>
        <p:spPr>
          <a:xfrm>
            <a:off x="518498" y="1539711"/>
            <a:ext cx="7988194" cy="257506"/>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46050" indent="-146050" algn="l" defTabSz="457200">
              <a:lnSpc>
                <a:spcPct val="50000"/>
              </a:lnSpc>
              <a:tabLst>
                <a:tab pos="139700" algn="l"/>
                <a:tab pos="457200" algn="l"/>
              </a:tabLst>
            </a:pPr>
            <a:r>
              <a:rPr lang="en-US" altLang="ru-RU" sz="2000" i="1" dirty="0">
                <a:solidFill>
                  <a:srgbClr val="6F6F6E"/>
                </a:solidFill>
                <a:latin typeface="+mn-lt"/>
                <a:ea typeface="Al Bayan Plain" charset="0"/>
                <a:cs typeface="Al Bayan Plain" charset="0"/>
                <a:sym typeface="Al Bayan Plain" charset="0"/>
              </a:rPr>
              <a:t>An innovative technology for lipofilling without injections</a:t>
            </a:r>
            <a:endParaRPr lang="ru-RU" altLang="ru-RU" sz="2000" i="1" dirty="0">
              <a:solidFill>
                <a:srgbClr val="6F6F6E"/>
              </a:solidFill>
              <a:latin typeface="+mn-lt"/>
              <a:ea typeface="Al Bayan Plain" charset="0"/>
              <a:cs typeface="Al Bayan Plain" charset="0"/>
              <a:sym typeface="Al Bayan Plain" charset="0"/>
            </a:endParaRPr>
          </a:p>
        </p:txBody>
      </p:sp>
      <p:sp>
        <p:nvSpPr>
          <p:cNvPr id="13" name="object 2"/>
          <p:cNvSpPr txBox="1">
            <a:spLocks/>
          </p:cNvSpPr>
          <p:nvPr/>
        </p:nvSpPr>
        <p:spPr>
          <a:xfrm>
            <a:off x="518497" y="527501"/>
            <a:ext cx="7988194" cy="330732"/>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46050" indent="-146050" algn="l" defTabSz="457200">
              <a:lnSpc>
                <a:spcPct val="50000"/>
              </a:lnSpc>
              <a:tabLst>
                <a:tab pos="139700" algn="l"/>
                <a:tab pos="457200" algn="l"/>
              </a:tabLst>
            </a:pPr>
            <a:r>
              <a:rPr lang="en-US" altLang="ru-RU" sz="2800" dirty="0">
                <a:solidFill>
                  <a:srgbClr val="FF0080"/>
                </a:solidFill>
                <a:latin typeface="+mn-lt"/>
                <a:ea typeface="Al Bayan Plain" charset="0"/>
                <a:cs typeface="Al Bayan Plain" charset="0"/>
                <a:sym typeface="Al Bayan Plain" charset="0"/>
              </a:rPr>
              <a:t>Alternative to beauty salon cosmetology</a:t>
            </a:r>
            <a:endParaRPr lang="ru-RU" altLang="ru-RU" sz="2000" dirty="0">
              <a:solidFill>
                <a:srgbClr val="FF0080"/>
              </a:solidFill>
              <a:latin typeface="+mn-lt"/>
              <a:ea typeface="Al Bayan Plain" charset="0"/>
              <a:cs typeface="Al Bayan Plain" charset="0"/>
              <a:sym typeface="Al Bayan Plain" charset="0"/>
            </a:endParaRPr>
          </a:p>
        </p:txBody>
      </p:sp>
      <p:sp>
        <p:nvSpPr>
          <p:cNvPr id="17" name="TextBox 16"/>
          <p:cNvSpPr txBox="1"/>
          <p:nvPr/>
        </p:nvSpPr>
        <p:spPr>
          <a:xfrm>
            <a:off x="518497" y="5496245"/>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537" y="1860463"/>
            <a:ext cx="2794582" cy="506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Изображение 3" descr="Безымянный-4.png">
            <a:extLst>
              <a:ext uri="{FF2B5EF4-FFF2-40B4-BE49-F238E27FC236}">
                <a16:creationId xmlns:a16="http://schemas.microsoft.com/office/drawing/2014/main" id="{9F8ADFAA-BAC8-462A-B389-1D7D9E792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199135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p:cNvSpPr>
          <p:nvPr/>
        </p:nvSpPr>
        <p:spPr>
          <a:xfrm>
            <a:off x="518497" y="2081710"/>
            <a:ext cx="6796703" cy="2505814"/>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46050" indent="-146050"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Smoothing the skin’s tone and texture similarly to regular retinol but without the side effects such as dryness, erythema, flaking or itching;</a:t>
            </a:r>
          </a:p>
          <a:p>
            <a:pPr marL="146050" indent="-146050"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Regenerating and rejuvenating the skin on the cell level;</a:t>
            </a:r>
            <a:endParaRPr lang="ru-RU" altLang="ru-RU" sz="1800" dirty="0">
              <a:ea typeface="Al Bayan Plain" charset="0"/>
              <a:cs typeface="Al Bayan Plain" charset="0"/>
              <a:sym typeface="Al Bayan Plain" charset="0"/>
            </a:endParaRPr>
          </a:p>
          <a:p>
            <a:pPr marL="146050" indent="-146050"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Reducing pigmentation and blurring skin defects;</a:t>
            </a:r>
            <a:endParaRPr lang="ru-RU" altLang="ru-RU" sz="1800" dirty="0">
              <a:ea typeface="Al Bayan Plain" charset="0"/>
              <a:cs typeface="Al Bayan Plain" charset="0"/>
              <a:sym typeface="Al Bayan Plain" charset="0"/>
            </a:endParaRPr>
          </a:p>
          <a:p>
            <a:pPr marL="146050" indent="-146050"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Moisturizing, smoothing wrinkles.</a:t>
            </a:r>
          </a:p>
          <a:p>
            <a:pPr marL="0" indent="0" defTabSz="457200">
              <a:buSzPct val="100000"/>
              <a:buNone/>
              <a:tabLst>
                <a:tab pos="139700" algn="l"/>
                <a:tab pos="457200" algn="l"/>
              </a:tabLst>
            </a:pPr>
            <a:endParaRPr lang="ru-RU" altLang="ru-RU" sz="1800" dirty="0">
              <a:ea typeface="Al Bayan Plain" charset="0"/>
              <a:cs typeface="Al Bayan Plain" charset="0"/>
              <a:sym typeface="Al Bayan Plain" charset="0"/>
            </a:endParaRPr>
          </a:p>
          <a:p>
            <a:pPr marL="0" indent="0" defTabSz="457200">
              <a:buSzPct val="1300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Lanablue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Unisteron</a:t>
            </a:r>
            <a:r>
              <a:rPr lang="ru-RU" altLang="ru-RU" sz="1800" dirty="0">
                <a:ea typeface="Al Bayan Plain" charset="0"/>
                <a:cs typeface="Al Bayan Plain" charset="0"/>
                <a:sym typeface="Al Bayan Plain" charset="0"/>
              </a:rPr>
              <a:t> Y-50, </a:t>
            </a:r>
            <a:r>
              <a:rPr lang="ru-RU" altLang="ru-RU" sz="1800" dirty="0" err="1">
                <a:ea typeface="Al Bayan Plain" charset="0"/>
                <a:cs typeface="Al Bayan Plain" charset="0"/>
                <a:sym typeface="Al Bayan Plain" charset="0"/>
              </a:rPr>
              <a:t>Unirepair</a:t>
            </a:r>
            <a:r>
              <a:rPr lang="ru-RU" altLang="ru-RU" sz="1800" dirty="0">
                <a:ea typeface="Al Bayan Plain" charset="0"/>
                <a:cs typeface="Al Bayan Plain" charset="0"/>
                <a:sym typeface="Al Bayan Plain" charset="0"/>
              </a:rPr>
              <a:t> Е-43, </a:t>
            </a:r>
            <a:r>
              <a:rPr lang="ru-RU" altLang="ru-RU" sz="1800" dirty="0" err="1">
                <a:ea typeface="Al Bayan Plain" charset="0"/>
                <a:cs typeface="Al Bayan Plain" charset="0"/>
                <a:sym typeface="Al Bayan Plain" charset="0"/>
              </a:rPr>
              <a:t>Relistase</a:t>
            </a:r>
            <a:r>
              <a:rPr lang="ru-RU" altLang="ru-RU" sz="1800" dirty="0">
                <a:ea typeface="Al Bayan Plain" charset="0"/>
                <a:cs typeface="Al Bayan Plain" charset="0"/>
                <a:sym typeface="Al Bayan Plain" charset="0"/>
              </a:rPr>
              <a:t>.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407665" y="953464"/>
            <a:ext cx="7766517" cy="437171"/>
          </a:xfrm>
          <a:prstGeom prst="rect">
            <a:avLst/>
          </a:prstGeom>
        </p:spPr>
        <p:txBody>
          <a:bodyPr wrap="square">
            <a:spAutoFit/>
          </a:bodyPr>
          <a:lstStyle/>
          <a:p>
            <a:pPr marL="146050" indent="-146050" defTabSz="457200">
              <a:lnSpc>
                <a:spcPts val="2600"/>
              </a:lnSpc>
              <a:tabLst>
                <a:tab pos="139700" algn="l"/>
                <a:tab pos="457200" algn="l"/>
              </a:tabLst>
            </a:pPr>
            <a:r>
              <a:rPr lang="en-US" altLang="ru-RU" sz="2800" dirty="0">
                <a:ea typeface="Al Bayan Plain" charset="0"/>
                <a:cs typeface="Al Bayan Plain" charset="0"/>
                <a:sym typeface="Al Bayan Plain" charset="0"/>
              </a:rPr>
              <a:t>BOOSTER FOR MATURE SKIN</a:t>
            </a:r>
            <a:r>
              <a:rPr lang="ru-RU" altLang="ru-RU" sz="2800" dirty="0">
                <a:ea typeface="Al Bayan Plain" charset="0"/>
                <a:cs typeface="Al Bayan Plain" charset="0"/>
                <a:sym typeface="Al Bayan Plain" charset="0"/>
              </a:rPr>
              <a:t> </a:t>
            </a:r>
            <a:r>
              <a:rPr lang="en-US" altLang="ru-RU" sz="2800" b="1" dirty="0">
                <a:ea typeface="Al Bayan Plain" charset="0"/>
                <a:cs typeface="Al Bayan Plain" charset="0"/>
                <a:sym typeface="Al Bayan Plain" charset="0"/>
              </a:rPr>
              <a:t>BLUE RETINOL</a:t>
            </a:r>
            <a:endParaRPr lang="ru-RU" altLang="ru-RU" sz="2800" b="1" dirty="0">
              <a:ea typeface="Al Bayan Plain" charset="0"/>
              <a:cs typeface="Al Bayan Plain" charset="0"/>
              <a:sym typeface="Al Bayan Plain" charset="0"/>
            </a:endParaRPr>
          </a:p>
        </p:txBody>
      </p:sp>
      <p:sp>
        <p:nvSpPr>
          <p:cNvPr id="21" name="Прямоугольник 20"/>
          <p:cNvSpPr/>
          <p:nvPr/>
        </p:nvSpPr>
        <p:spPr>
          <a:xfrm>
            <a:off x="427313" y="1283787"/>
            <a:ext cx="7377134" cy="410112"/>
          </a:xfrm>
          <a:prstGeom prst="rect">
            <a:avLst/>
          </a:prstGeom>
        </p:spPr>
        <p:txBody>
          <a:bodyPr wrap="square">
            <a:spAutoFit/>
          </a:bodyPr>
          <a:lstStyle/>
          <a:p>
            <a:pPr marL="146050" indent="-146050" defTabSz="457200">
              <a:lnSpc>
                <a:spcPts val="2600"/>
              </a:lnSpc>
              <a:tabLst>
                <a:tab pos="139700" algn="l"/>
                <a:tab pos="457200" algn="l"/>
              </a:tabLst>
            </a:pPr>
            <a:r>
              <a:rPr lang="en-US" altLang="ru-RU" sz="1800" i="1" dirty="0">
                <a:solidFill>
                  <a:srgbClr val="6F6F6E"/>
                </a:solidFill>
                <a:ea typeface="Al Bayan Plain" charset="0"/>
                <a:cs typeface="Al Bayan Plain" charset="0"/>
                <a:sym typeface="Al Bayan Plain" charset="0"/>
              </a:rPr>
              <a:t>The </a:t>
            </a:r>
            <a:r>
              <a:rPr lang="en-US" altLang="ru-RU" sz="2000" i="1" dirty="0">
                <a:solidFill>
                  <a:srgbClr val="6F6F6E"/>
                </a:solidFill>
                <a:ea typeface="Al Bayan Plain" charset="0"/>
                <a:cs typeface="Al Bayan Plain" charset="0"/>
                <a:sym typeface="Al Bayan Plain" charset="0"/>
              </a:rPr>
              <a:t>benefits</a:t>
            </a:r>
            <a:r>
              <a:rPr lang="en-US" altLang="ru-RU" sz="1800" i="1" dirty="0">
                <a:solidFill>
                  <a:srgbClr val="6F6F6E"/>
                </a:solidFill>
                <a:ea typeface="Al Bayan Plain" charset="0"/>
                <a:cs typeface="Al Bayan Plain" charset="0"/>
                <a:sym typeface="Al Bayan Plain" charset="0"/>
              </a:rPr>
              <a:t> of retinol without the irritation caused by conventional retinol</a:t>
            </a:r>
            <a:endParaRPr lang="ru-RU" altLang="ru-RU" sz="1800" i="1" dirty="0">
              <a:solidFill>
                <a:srgbClr val="FF0080"/>
              </a:solidFill>
              <a:ea typeface="Al Bayan Plain" charset="0"/>
              <a:cs typeface="Al Bayan Plain" charset="0"/>
              <a:sym typeface="Al Bayan Plain"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447" y="1823094"/>
            <a:ext cx="2846409" cy="502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ject 2">
            <a:extLst>
              <a:ext uri="{FF2B5EF4-FFF2-40B4-BE49-F238E27FC236}">
                <a16:creationId xmlns:a16="http://schemas.microsoft.com/office/drawing/2014/main" id="{126918C3-7DBE-4B66-9C29-06DB978C9AE9}"/>
              </a:ext>
            </a:extLst>
          </p:cNvPr>
          <p:cNvSpPr txBox="1">
            <a:spLocks/>
          </p:cNvSpPr>
          <p:nvPr/>
        </p:nvSpPr>
        <p:spPr>
          <a:xfrm>
            <a:off x="518497" y="456795"/>
            <a:ext cx="7988194" cy="330732"/>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46050" indent="-146050" algn="l" defTabSz="457200">
              <a:lnSpc>
                <a:spcPct val="50000"/>
              </a:lnSpc>
              <a:tabLst>
                <a:tab pos="139700" algn="l"/>
                <a:tab pos="457200" algn="l"/>
              </a:tabLst>
            </a:pPr>
            <a:r>
              <a:rPr lang="en-US" altLang="ru-RU" sz="2400" dirty="0">
                <a:solidFill>
                  <a:srgbClr val="FF0080"/>
                </a:solidFill>
                <a:latin typeface="+mn-lt"/>
                <a:ea typeface="Al Bayan Plain" charset="0"/>
                <a:cs typeface="Al Bayan Plain" charset="0"/>
                <a:sym typeface="Al Bayan Plain" charset="0"/>
              </a:rPr>
              <a:t>Alternative</a:t>
            </a:r>
            <a:r>
              <a:rPr lang="en-US" altLang="ru-RU" sz="2800" dirty="0">
                <a:solidFill>
                  <a:srgbClr val="FF0080"/>
                </a:solidFill>
                <a:latin typeface="+mn-lt"/>
                <a:ea typeface="Al Bayan Plain" charset="0"/>
                <a:cs typeface="Al Bayan Plain" charset="0"/>
                <a:sym typeface="Al Bayan Plain" charset="0"/>
              </a:rPr>
              <a:t> to beauty salon cosmetology</a:t>
            </a:r>
            <a:endParaRPr lang="ru-RU" altLang="ru-RU" sz="2000" dirty="0">
              <a:solidFill>
                <a:srgbClr val="FF0080"/>
              </a:solidFill>
              <a:latin typeface="+mn-lt"/>
              <a:ea typeface="Al Bayan Plain" charset="0"/>
              <a:cs typeface="Al Bayan Plain" charset="0"/>
              <a:sym typeface="Al Bayan Plain" charset="0"/>
            </a:endParaRPr>
          </a:p>
        </p:txBody>
      </p:sp>
      <p:sp>
        <p:nvSpPr>
          <p:cNvPr id="13" name="TextBox 12">
            <a:extLst>
              <a:ext uri="{FF2B5EF4-FFF2-40B4-BE49-F238E27FC236}">
                <a16:creationId xmlns:a16="http://schemas.microsoft.com/office/drawing/2014/main" id="{A21B2F46-3937-4A72-8F33-81E058512458}"/>
              </a:ext>
            </a:extLst>
          </p:cNvPr>
          <p:cNvSpPr txBox="1"/>
          <p:nvPr/>
        </p:nvSpPr>
        <p:spPr>
          <a:xfrm>
            <a:off x="427313" y="5136758"/>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10" name="Изображение 3" descr="Безымянный-4.png">
            <a:extLst>
              <a:ext uri="{FF2B5EF4-FFF2-40B4-BE49-F238E27FC236}">
                <a16:creationId xmlns:a16="http://schemas.microsoft.com/office/drawing/2014/main" id="{966E281F-80C4-4C62-99D8-0F565178D3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243945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p:cNvSpPr>
          <p:nvPr/>
        </p:nvSpPr>
        <p:spPr>
          <a:xfrm>
            <a:off x="518496" y="2331082"/>
            <a:ext cx="6610723" cy="2505814"/>
          </a:xfrm>
          <a:prstGeom prst="rect">
            <a:avLst/>
          </a:prstGeom>
        </p:spPr>
        <p:txBody>
          <a:bodyPr vert="horz" wrap="square" lIns="0" tIns="12700" rIns="0" bIns="0" rtlCol="0">
            <a:sp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46050" indent="-146050"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Lifting the skin in the neck and cheek area;</a:t>
            </a:r>
            <a:endParaRPr lang="ru-RU" altLang="ru-RU" sz="1800" dirty="0">
              <a:ea typeface="Al Bayan Plain" charset="0"/>
              <a:cs typeface="Al Bayan Plain" charset="0"/>
              <a:sym typeface="Al Bayan Plain" charset="0"/>
            </a:endParaRPr>
          </a:p>
          <a:p>
            <a:pPr marL="146050" indent="-146050"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Firming the jawline, bringing back a more harmonious contour in just 3 weeks;</a:t>
            </a:r>
          </a:p>
          <a:p>
            <a:pPr marL="146050" indent="-146050"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Stimulating lipolysis, reducing the appearance of the “double chin”;</a:t>
            </a:r>
          </a:p>
          <a:p>
            <a:pPr marL="146050" indent="-146050" defTabSz="457200">
              <a:buSzPct val="100000"/>
              <a:buFontTx/>
              <a:buChar char="•"/>
              <a:tabLst>
                <a:tab pos="139700" algn="l"/>
                <a:tab pos="457200" algn="l"/>
              </a:tabLst>
            </a:pPr>
            <a:r>
              <a:rPr lang="en-US" altLang="ru-RU" sz="1800" dirty="0">
                <a:ea typeface="Al Bayan Plain" charset="0"/>
                <a:cs typeface="Al Bayan Plain" charset="0"/>
                <a:sym typeface="Al Bayan Plain" charset="0"/>
              </a:rPr>
              <a:t>Smoothing wrinkles, slowing down photo-aging.</a:t>
            </a:r>
          </a:p>
          <a:p>
            <a:pPr marL="0" indent="0" defTabSz="457200">
              <a:buSzPct val="100000"/>
              <a:buNone/>
              <a:tabLst>
                <a:tab pos="139700" algn="l"/>
                <a:tab pos="457200" algn="l"/>
              </a:tabLst>
            </a:pPr>
            <a:endParaRPr lang="ru-RU" altLang="ru-RU" sz="1800" dirty="0">
              <a:ea typeface="Al Bayan Plain" charset="0"/>
              <a:cs typeface="Al Bayan Plain" charset="0"/>
              <a:sym typeface="Al Bayan Plain" charset="0"/>
            </a:endParaRPr>
          </a:p>
          <a:p>
            <a:pPr marL="0" indent="0" defTabSz="457200">
              <a:buNone/>
              <a:tabLst>
                <a:tab pos="139700" algn="l"/>
                <a:tab pos="457200" algn="l"/>
              </a:tabLst>
            </a:pPr>
            <a:r>
              <a:rPr lang="en-US" altLang="ru-RU" sz="1800" b="1" dirty="0">
                <a:solidFill>
                  <a:srgbClr val="FF0080"/>
                </a:solidFill>
                <a:ea typeface="Al Bayan Plain" charset="0"/>
                <a:cs typeface="Al Bayan Plain" charset="0"/>
                <a:sym typeface="Al Bayan Plain" charset="0"/>
              </a:rPr>
              <a:t>Active ingredients</a:t>
            </a:r>
            <a:r>
              <a:rPr lang="ru-RU" altLang="ru-RU" sz="1800" b="1" dirty="0">
                <a:solidFill>
                  <a:srgbClr val="FF0080"/>
                </a:solidFill>
                <a:ea typeface="Al Bayan Plain" charset="0"/>
                <a:cs typeface="Al Bayan Plain" charset="0"/>
                <a:sym typeface="Al Bayan Plain" charset="0"/>
              </a:rPr>
              <a:t>: </a:t>
            </a:r>
            <a:r>
              <a:rPr lang="ru-RU" altLang="ru-RU" sz="1800" dirty="0">
                <a:ea typeface="Al Bayan Plain" charset="0"/>
                <a:cs typeface="Al Bayan Plain" charset="0"/>
                <a:sym typeface="Al Bayan Plain" charset="0"/>
              </a:rPr>
              <a:t>XEP-018, </a:t>
            </a:r>
            <a:r>
              <a:rPr lang="ru-RU" altLang="ru-RU" sz="1800" dirty="0" err="1">
                <a:ea typeface="Al Bayan Plain" charset="0"/>
                <a:cs typeface="Al Bayan Plain" charset="0"/>
                <a:sym typeface="Al Bayan Plain" charset="0"/>
              </a:rPr>
              <a:t>Neurophroline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Mariliance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Slim-Excess</a:t>
            </a:r>
            <a:r>
              <a:rPr lang="ru-RU" altLang="ru-RU" sz="1800" dirty="0">
                <a:ea typeface="Al Bayan Plain" charset="0"/>
                <a:cs typeface="Al Bayan Plain" charset="0"/>
                <a:sym typeface="Al Bayan Plain" charset="0"/>
              </a:rPr>
              <a:t>,</a:t>
            </a:r>
            <a:r>
              <a:rPr lang="ru-RU" altLang="ru-RU" sz="1800" b="1" dirty="0">
                <a:cs typeface="Calibri" pitchFamily="34" charset="0"/>
                <a:sym typeface="Calibri" pitchFamily="34" charset="0"/>
              </a:rPr>
              <a:t> </a:t>
            </a:r>
            <a:r>
              <a:rPr lang="ru-RU" altLang="ru-RU" sz="1800" dirty="0" err="1">
                <a:ea typeface="Al Bayan Plain" charset="0"/>
                <a:cs typeface="Al Bayan Plain" charset="0"/>
                <a:sym typeface="Al Bayan Plain" charset="0"/>
              </a:rPr>
              <a:t>Unisteron</a:t>
            </a:r>
            <a:r>
              <a:rPr lang="ru-RU" altLang="ru-RU" sz="1800" dirty="0">
                <a:ea typeface="Al Bayan Plain" charset="0"/>
                <a:cs typeface="Al Bayan Plain" charset="0"/>
                <a:sym typeface="Al Bayan Plain" charset="0"/>
              </a:rPr>
              <a:t> Y-50, </a:t>
            </a:r>
            <a:r>
              <a:rPr lang="ru-RU" altLang="ru-RU" sz="1800" dirty="0" err="1">
                <a:ea typeface="Al Bayan Plain" charset="0"/>
                <a:cs typeface="Al Bayan Plain" charset="0"/>
                <a:sym typeface="Al Bayan Plain" charset="0"/>
              </a:rPr>
              <a:t>Unirepair</a:t>
            </a:r>
            <a:r>
              <a:rPr lang="ru-RU" altLang="ru-RU" sz="1800" dirty="0">
                <a:ea typeface="Al Bayan Plain" charset="0"/>
                <a:cs typeface="Al Bayan Plain" charset="0"/>
                <a:sym typeface="Al Bayan Plain" charset="0"/>
              </a:rPr>
              <a:t> Е-43, </a:t>
            </a:r>
            <a:r>
              <a:rPr lang="ru-RU" altLang="ru-RU" sz="1800" dirty="0" err="1">
                <a:ea typeface="Al Bayan Plain" charset="0"/>
                <a:cs typeface="Al Bayan Plain" charset="0"/>
                <a:sym typeface="Al Bayan Plain" charset="0"/>
              </a:rPr>
              <a:t>Relistase</a:t>
            </a:r>
            <a:r>
              <a:rPr lang="ru-RU" altLang="ru-RU" sz="1800" dirty="0">
                <a:ea typeface="Al Bayan Plain" charset="0"/>
                <a:cs typeface="Al Bayan Plain" charset="0"/>
                <a:sym typeface="Al Bayan Plain" charset="0"/>
              </a:rPr>
              <a:t>, </a:t>
            </a:r>
            <a:r>
              <a:rPr lang="ru-RU" altLang="ru-RU" sz="1800" dirty="0" err="1">
                <a:ea typeface="Al Bayan Plain" charset="0"/>
                <a:cs typeface="Al Bayan Plain" charset="0"/>
                <a:sym typeface="Al Bayan Plain" charset="0"/>
              </a:rPr>
              <a:t>Majestem</a:t>
            </a:r>
            <a:r>
              <a:rPr lang="ru-RU" altLang="ru-RU" sz="1800" dirty="0">
                <a:ea typeface="Al Bayan Plain" charset="0"/>
                <a:cs typeface="Al Bayan Plain" charset="0"/>
                <a:sym typeface="Al Bayan Plain" charset="0"/>
              </a:rPr>
              <a:t>. </a:t>
            </a:r>
            <a:endParaRPr lang="ru-RU" altLang="ru-RU" sz="1800" baseline="-11000" dirty="0">
              <a:ea typeface="Al Bayan Plain" charset="0"/>
              <a:cs typeface="Al Bayan Plain" charset="0"/>
              <a:sym typeface="Al Bayan Plain"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2" y="565303"/>
            <a:ext cx="2088469" cy="4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Группа 3"/>
          <p:cNvGrpSpPr/>
          <p:nvPr/>
        </p:nvGrpSpPr>
        <p:grpSpPr>
          <a:xfrm>
            <a:off x="416895" y="888883"/>
            <a:ext cx="7757287" cy="741976"/>
            <a:chOff x="416895" y="966374"/>
            <a:chExt cx="7757287" cy="741976"/>
          </a:xfrm>
        </p:grpSpPr>
        <p:sp>
          <p:nvSpPr>
            <p:cNvPr id="2" name="Прямоугольник 1"/>
            <p:cNvSpPr/>
            <p:nvPr/>
          </p:nvSpPr>
          <p:spPr>
            <a:xfrm>
              <a:off x="416895" y="966374"/>
              <a:ext cx="7757287" cy="456407"/>
            </a:xfrm>
            <a:prstGeom prst="rect">
              <a:avLst/>
            </a:prstGeom>
          </p:spPr>
          <p:txBody>
            <a:bodyPr wrap="square">
              <a:spAutoFit/>
            </a:bodyPr>
            <a:lstStyle/>
            <a:p>
              <a:pPr marL="146050" indent="-146050" defTabSz="457200">
                <a:lnSpc>
                  <a:spcPts val="2800"/>
                </a:lnSpc>
                <a:tabLst>
                  <a:tab pos="139700" algn="l"/>
                  <a:tab pos="457200" algn="l"/>
                </a:tabLst>
              </a:pPr>
              <a:r>
                <a:rPr lang="en-US" altLang="ru-RU" sz="2400" dirty="0">
                  <a:sym typeface="Al Bayan Plain" charset="0"/>
                </a:rPr>
                <a:t>BOOSTER FOR A NON-SURGICAL FACELIFT </a:t>
              </a:r>
              <a:r>
                <a:rPr lang="en-US" altLang="ru-RU" sz="2800" b="1" dirty="0">
                  <a:ea typeface="Al Bayan Plain" charset="0"/>
                  <a:cs typeface="Al Bayan Plain" charset="0"/>
                  <a:sym typeface="Al Bayan Plain" charset="0"/>
                </a:rPr>
                <a:t>IDEAL SHAPE</a:t>
              </a:r>
              <a:endParaRPr lang="ru-RU" altLang="ru-RU" sz="2800" b="1" dirty="0">
                <a:ea typeface="Al Bayan Plain" charset="0"/>
                <a:cs typeface="Al Bayan Plain" charset="0"/>
                <a:sym typeface="Al Bayan Plain" charset="0"/>
              </a:endParaRPr>
            </a:p>
          </p:txBody>
        </p:sp>
        <p:sp>
          <p:nvSpPr>
            <p:cNvPr id="7" name="Прямоугольник 6"/>
            <p:cNvSpPr/>
            <p:nvPr/>
          </p:nvSpPr>
          <p:spPr>
            <a:xfrm>
              <a:off x="416895" y="1240530"/>
              <a:ext cx="4405630" cy="467820"/>
            </a:xfrm>
            <a:prstGeom prst="rect">
              <a:avLst/>
            </a:prstGeom>
          </p:spPr>
          <p:txBody>
            <a:bodyPr wrap="none">
              <a:spAutoFit/>
            </a:bodyPr>
            <a:lstStyle/>
            <a:p>
              <a:pPr marL="146050" indent="-146050" defTabSz="457200">
                <a:lnSpc>
                  <a:spcPts val="3200"/>
                </a:lnSpc>
                <a:tabLst>
                  <a:tab pos="139700" algn="l"/>
                  <a:tab pos="457200" algn="l"/>
                </a:tabLst>
              </a:pPr>
              <a:r>
                <a:rPr lang="en-US" altLang="ru-RU" sz="2000" i="1" dirty="0">
                  <a:solidFill>
                    <a:srgbClr val="6F6F6E"/>
                  </a:solidFill>
                  <a:ea typeface="Al Bayan Plain" charset="0"/>
                  <a:cs typeface="Al Bayan Plain" charset="0"/>
                  <a:sym typeface="Al Bayan Plain" charset="0"/>
                </a:rPr>
                <a:t>A phenomenal facelift without a surgery</a:t>
              </a:r>
              <a:endParaRPr lang="ru-RU" altLang="ru-RU" sz="2000" i="1" dirty="0">
                <a:solidFill>
                  <a:srgbClr val="6F6F6E"/>
                </a:solidFill>
                <a:ea typeface="Al Bayan Plain" charset="0"/>
                <a:cs typeface="Al Bayan Plain" charset="0"/>
                <a:sym typeface="Al Bayan Plain" charset="0"/>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8577" y="1781193"/>
            <a:ext cx="2960916" cy="544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ject 2">
            <a:extLst>
              <a:ext uri="{FF2B5EF4-FFF2-40B4-BE49-F238E27FC236}">
                <a16:creationId xmlns:a16="http://schemas.microsoft.com/office/drawing/2014/main" id="{76C3C1AA-AEFA-45C6-A397-0E316280E415}"/>
              </a:ext>
            </a:extLst>
          </p:cNvPr>
          <p:cNvSpPr txBox="1">
            <a:spLocks/>
          </p:cNvSpPr>
          <p:nvPr/>
        </p:nvSpPr>
        <p:spPr>
          <a:xfrm>
            <a:off x="518497" y="456795"/>
            <a:ext cx="7988194" cy="330732"/>
          </a:xfrm>
          <a:prstGeom prst="rect">
            <a:avLst/>
          </a:prstGeom>
        </p:spPr>
        <p:txBody>
          <a:bodyPr vert="horz" wrap="square" lIns="0" tIns="73660" rIns="0" bIns="0" rtlCol="0" anchor="ctr">
            <a:sp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marL="146050" indent="-146050" algn="l" defTabSz="457200">
              <a:lnSpc>
                <a:spcPct val="50000"/>
              </a:lnSpc>
              <a:tabLst>
                <a:tab pos="139700" algn="l"/>
                <a:tab pos="457200" algn="l"/>
              </a:tabLst>
            </a:pPr>
            <a:r>
              <a:rPr lang="en-US" altLang="ru-RU" sz="2400" dirty="0">
                <a:solidFill>
                  <a:srgbClr val="FF0080"/>
                </a:solidFill>
                <a:latin typeface="+mn-lt"/>
                <a:ea typeface="Al Bayan Plain" charset="0"/>
                <a:cs typeface="Al Bayan Plain" charset="0"/>
                <a:sym typeface="Al Bayan Plain" charset="0"/>
              </a:rPr>
              <a:t>Alternative</a:t>
            </a:r>
            <a:r>
              <a:rPr lang="en-US" altLang="ru-RU" sz="2800" dirty="0">
                <a:solidFill>
                  <a:srgbClr val="FF0080"/>
                </a:solidFill>
                <a:latin typeface="+mn-lt"/>
                <a:ea typeface="Al Bayan Plain" charset="0"/>
                <a:cs typeface="Al Bayan Plain" charset="0"/>
                <a:sym typeface="Al Bayan Plain" charset="0"/>
              </a:rPr>
              <a:t> to beauty salon cosmetology</a:t>
            </a:r>
            <a:endParaRPr lang="ru-RU" altLang="ru-RU" sz="2000" dirty="0">
              <a:solidFill>
                <a:srgbClr val="FF0080"/>
              </a:solidFill>
              <a:latin typeface="+mn-lt"/>
              <a:ea typeface="Al Bayan Plain" charset="0"/>
              <a:cs typeface="Al Bayan Plain" charset="0"/>
              <a:sym typeface="Al Bayan Plain" charset="0"/>
            </a:endParaRPr>
          </a:p>
        </p:txBody>
      </p:sp>
      <p:sp>
        <p:nvSpPr>
          <p:cNvPr id="13" name="TextBox 12">
            <a:extLst>
              <a:ext uri="{FF2B5EF4-FFF2-40B4-BE49-F238E27FC236}">
                <a16:creationId xmlns:a16="http://schemas.microsoft.com/office/drawing/2014/main" id="{E4CD0B72-4BFB-43E3-801F-8654FFD45E9C}"/>
              </a:ext>
            </a:extLst>
          </p:cNvPr>
          <p:cNvSpPr txBox="1"/>
          <p:nvPr/>
        </p:nvSpPr>
        <p:spPr>
          <a:xfrm>
            <a:off x="518496" y="5198748"/>
            <a:ext cx="4129943" cy="369332"/>
          </a:xfrm>
          <a:prstGeom prst="rect">
            <a:avLst/>
          </a:prstGeom>
          <a:noFill/>
        </p:spPr>
        <p:txBody>
          <a:bodyPr wrap="square" rtlCol="0">
            <a:spAutoFit/>
          </a:bodyPr>
          <a:lstStyle/>
          <a:p>
            <a:r>
              <a:rPr lang="en-US" sz="1800" b="1" dirty="0"/>
              <a:t>Skin type</a:t>
            </a:r>
            <a:r>
              <a:rPr lang="ru-RU" sz="1800" b="1" dirty="0"/>
              <a:t>: </a:t>
            </a:r>
            <a:r>
              <a:rPr lang="en-US" sz="1800" dirty="0"/>
              <a:t>any</a:t>
            </a:r>
            <a:endParaRPr lang="ru-RU" sz="1800" dirty="0"/>
          </a:p>
        </p:txBody>
      </p:sp>
      <p:pic>
        <p:nvPicPr>
          <p:cNvPr id="11" name="Изображение 3" descr="Безымянный-4.png">
            <a:extLst>
              <a:ext uri="{FF2B5EF4-FFF2-40B4-BE49-F238E27FC236}">
                <a16:creationId xmlns:a16="http://schemas.microsoft.com/office/drawing/2014/main" id="{1469D559-7479-477B-8D60-D0484FBDA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4" y="6420592"/>
            <a:ext cx="1065074" cy="762384"/>
          </a:xfrm>
          <a:prstGeom prst="rect">
            <a:avLst/>
          </a:prstGeom>
        </p:spPr>
      </p:pic>
    </p:spTree>
    <p:extLst>
      <p:ext uri="{BB962C8B-B14F-4D97-AF65-F5344CB8AC3E}">
        <p14:creationId xmlns:p14="http://schemas.microsoft.com/office/powerpoint/2010/main" val="322551402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3797</TotalTime>
  <Words>2063</Words>
  <Application>Microsoft Office PowerPoint</Application>
  <PresentationFormat>Произвольный</PresentationFormat>
  <Paragraphs>297</Paragraphs>
  <Slides>26</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Al Bayan Plain</vt:lpstr>
      <vt:lpstr>Arial</vt:lpstr>
      <vt:lpstr>BlissPro-Light</vt:lpstr>
      <vt:lpstr>BlissPro-Medium</vt:lpstr>
      <vt:lpstr>Calibri</vt:lpstr>
      <vt:lpstr>Times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Teana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Alexander Mullin</dc:creator>
  <cp:lastModifiedBy>aak</cp:lastModifiedBy>
  <cp:revision>239</cp:revision>
  <dcterms:created xsi:type="dcterms:W3CDTF">2017-12-11T06:29:41Z</dcterms:created>
  <dcterms:modified xsi:type="dcterms:W3CDTF">2018-08-16T07:15:55Z</dcterms:modified>
</cp:coreProperties>
</file>